
<file path=[Content_Types].xml><?xml version="1.0" encoding="utf-8"?>
<Types xmlns="http://schemas.openxmlformats.org/package/2006/content-types">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media/image5.jpg" ContentType="image/jpeg"/>
  <Override PartName="/ppt/media/image8.jpg" ContentType="image/jpeg"/>
  <Override PartName="/ppt/media/image10.jpg" ContentType="image/jpeg"/>
  <Override PartName="/ppt/media/image11.jpg" ContentType="image/jpeg"/>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5"/>
  </p:notesMasterIdLst>
  <p:handoutMasterIdLst>
    <p:handoutMasterId r:id="rId36"/>
  </p:handoutMasterIdLst>
  <p:sldIdLst>
    <p:sldId id="279" r:id="rId2"/>
    <p:sldId id="257" r:id="rId3"/>
    <p:sldId id="258" r:id="rId4"/>
    <p:sldId id="259" r:id="rId5"/>
    <p:sldId id="288" r:id="rId6"/>
    <p:sldId id="260" r:id="rId7"/>
    <p:sldId id="289" r:id="rId8"/>
    <p:sldId id="261" r:id="rId9"/>
    <p:sldId id="274" r:id="rId10"/>
    <p:sldId id="280" r:id="rId11"/>
    <p:sldId id="263" r:id="rId12"/>
    <p:sldId id="264" r:id="rId13"/>
    <p:sldId id="265" r:id="rId14"/>
    <p:sldId id="266" r:id="rId15"/>
    <p:sldId id="267" r:id="rId16"/>
    <p:sldId id="275" r:id="rId17"/>
    <p:sldId id="290" r:id="rId18"/>
    <p:sldId id="291" r:id="rId19"/>
    <p:sldId id="287" r:id="rId20"/>
    <p:sldId id="268" r:id="rId21"/>
    <p:sldId id="276" r:id="rId22"/>
    <p:sldId id="269" r:id="rId23"/>
    <p:sldId id="283" r:id="rId24"/>
    <p:sldId id="285" r:id="rId25"/>
    <p:sldId id="284" r:id="rId26"/>
    <p:sldId id="286" r:id="rId27"/>
    <p:sldId id="270" r:id="rId28"/>
    <p:sldId id="271" r:id="rId29"/>
    <p:sldId id="277" r:id="rId30"/>
    <p:sldId id="278" r:id="rId31"/>
    <p:sldId id="272" r:id="rId32"/>
    <p:sldId id="273" r:id="rId33"/>
    <p:sldId id="282" r:id="rId34"/>
  </p:sldIdLst>
  <p:sldSz cx="12192000" cy="6858000"/>
  <p:notesSz cx="12192000" cy="6858000"/>
  <p:defaultTextStyle>
    <a:defPPr>
      <a:defRPr kern="0"/>
    </a:defPPr>
  </p:defaultTextStyle>
  <p:extLst>
    <p:ext uri="{521415D9-36F7-43E2-AB2F-B90AF26B5E84}">
      <p14:sectionLst xmlns:p14="http://schemas.microsoft.com/office/powerpoint/2010/main">
        <p14:section name="Default Section" id="{5147AEDD-19BA-42B6-BE22-74EE711F2650}">
          <p14:sldIdLst>
            <p14:sldId id="279"/>
            <p14:sldId id="257"/>
            <p14:sldId id="258"/>
            <p14:sldId id="259"/>
            <p14:sldId id="288"/>
            <p14:sldId id="260"/>
            <p14:sldId id="289"/>
            <p14:sldId id="261"/>
            <p14:sldId id="274"/>
            <p14:sldId id="280"/>
            <p14:sldId id="263"/>
            <p14:sldId id="264"/>
            <p14:sldId id="265"/>
            <p14:sldId id="266"/>
            <p14:sldId id="267"/>
            <p14:sldId id="275"/>
            <p14:sldId id="290"/>
            <p14:sldId id="291"/>
            <p14:sldId id="287"/>
            <p14:sldId id="268"/>
            <p14:sldId id="276"/>
          </p14:sldIdLst>
        </p14:section>
        <p14:section name="Untitled Section" id="{185765CA-86E2-4939-B3C0-7C8D7E84F31F}">
          <p14:sldIdLst>
            <p14:sldId id="269"/>
            <p14:sldId id="283"/>
            <p14:sldId id="285"/>
            <p14:sldId id="284"/>
            <p14:sldId id="286"/>
            <p14:sldId id="270"/>
            <p14:sldId id="271"/>
            <p14:sldId id="277"/>
            <p14:sldId id="278"/>
            <p14:sldId id="272"/>
            <p14:sldId id="273"/>
            <p14:sldId id="282"/>
          </p14:sldIdLst>
        </p14:section>
      </p14:sectionLst>
    </p:ex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195" autoAdjust="0"/>
    <p:restoredTop sz="94660"/>
  </p:normalViewPr>
  <p:slideViewPr>
    <p:cSldViewPr>
      <p:cViewPr varScale="1">
        <p:scale>
          <a:sx n="91" d="100"/>
          <a:sy n="91" d="100"/>
        </p:scale>
        <p:origin x="634" y="58"/>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A965972-2852-BDB1-82AA-B7C023D3F9C9}"/>
              </a:ext>
            </a:extLst>
          </p:cNvPr>
          <p:cNvSpPr>
            <a:spLocks noGrp="1"/>
          </p:cNvSpPr>
          <p:nvPr>
            <p:ph type="hdr" sz="quarter"/>
          </p:nvPr>
        </p:nvSpPr>
        <p:spPr>
          <a:xfrm>
            <a:off x="0" y="0"/>
            <a:ext cx="5283200" cy="3444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04B8E207-030D-6E6D-C353-D193E6727E90}"/>
              </a:ext>
            </a:extLst>
          </p:cNvPr>
          <p:cNvSpPr>
            <a:spLocks noGrp="1"/>
          </p:cNvSpPr>
          <p:nvPr>
            <p:ph type="dt" sz="quarter" idx="1"/>
          </p:nvPr>
        </p:nvSpPr>
        <p:spPr>
          <a:xfrm>
            <a:off x="6905625" y="0"/>
            <a:ext cx="5283200" cy="344488"/>
          </a:xfrm>
          <a:prstGeom prst="rect">
            <a:avLst/>
          </a:prstGeom>
        </p:spPr>
        <p:txBody>
          <a:bodyPr vert="horz" lIns="91440" tIns="45720" rIns="91440" bIns="45720" rtlCol="0"/>
          <a:lstStyle>
            <a:lvl1pPr algn="r">
              <a:defRPr sz="1200"/>
            </a:lvl1pPr>
          </a:lstStyle>
          <a:p>
            <a:fld id="{C0C7CE34-764E-4132-B6ED-77FFB8EEB210}" type="datetimeFigureOut">
              <a:rPr lang="en-IN" smtClean="0"/>
              <a:t>05-12-2025</a:t>
            </a:fld>
            <a:endParaRPr lang="en-IN"/>
          </a:p>
        </p:txBody>
      </p:sp>
      <p:sp>
        <p:nvSpPr>
          <p:cNvPr id="4" name="Footer Placeholder 3">
            <a:extLst>
              <a:ext uri="{FF2B5EF4-FFF2-40B4-BE49-F238E27FC236}">
                <a16:creationId xmlns:a16="http://schemas.microsoft.com/office/drawing/2014/main" id="{EF48B35E-4572-D047-3904-2073DEDB581A}"/>
              </a:ext>
            </a:extLst>
          </p:cNvPr>
          <p:cNvSpPr>
            <a:spLocks noGrp="1"/>
          </p:cNvSpPr>
          <p:nvPr>
            <p:ph type="ftr" sz="quarter" idx="2"/>
          </p:nvPr>
        </p:nvSpPr>
        <p:spPr>
          <a:xfrm>
            <a:off x="0" y="6513513"/>
            <a:ext cx="5283200" cy="3444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15A1868A-7374-D7F7-ED66-161498684860}"/>
              </a:ext>
            </a:extLst>
          </p:cNvPr>
          <p:cNvSpPr>
            <a:spLocks noGrp="1"/>
          </p:cNvSpPr>
          <p:nvPr>
            <p:ph type="sldNum" sz="quarter" idx="3"/>
          </p:nvPr>
        </p:nvSpPr>
        <p:spPr>
          <a:xfrm>
            <a:off x="6905625" y="6513513"/>
            <a:ext cx="5283200" cy="344487"/>
          </a:xfrm>
          <a:prstGeom prst="rect">
            <a:avLst/>
          </a:prstGeom>
        </p:spPr>
        <p:txBody>
          <a:bodyPr vert="horz" lIns="91440" tIns="45720" rIns="91440" bIns="45720" rtlCol="0" anchor="b"/>
          <a:lstStyle>
            <a:lvl1pPr algn="r">
              <a:defRPr sz="1200"/>
            </a:lvl1pPr>
          </a:lstStyle>
          <a:p>
            <a:fld id="{5531F8A4-E8A1-4376-964C-7D0565207596}" type="slidenum">
              <a:rPr lang="en-IN" smtClean="0"/>
              <a:t>‹#›</a:t>
            </a:fld>
            <a:endParaRPr lang="en-IN"/>
          </a:p>
        </p:txBody>
      </p:sp>
    </p:spTree>
    <p:extLst>
      <p:ext uri="{BB962C8B-B14F-4D97-AF65-F5344CB8AC3E}">
        <p14:creationId xmlns:p14="http://schemas.microsoft.com/office/powerpoint/2010/main" val="327411320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283200" cy="3444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6905625" y="0"/>
            <a:ext cx="5283200" cy="344488"/>
          </a:xfrm>
          <a:prstGeom prst="rect">
            <a:avLst/>
          </a:prstGeom>
        </p:spPr>
        <p:txBody>
          <a:bodyPr vert="horz" lIns="91440" tIns="45720" rIns="91440" bIns="45720" rtlCol="0"/>
          <a:lstStyle>
            <a:lvl1pPr algn="r">
              <a:defRPr sz="1200"/>
            </a:lvl1pPr>
          </a:lstStyle>
          <a:p>
            <a:fld id="{652680DC-CD21-4D0E-BD16-62FB4DAD8B24}" type="datetimeFigureOut">
              <a:rPr lang="en-IN" smtClean="0"/>
              <a:t>05-12-2025</a:t>
            </a:fld>
            <a:endParaRPr lang="en-IN"/>
          </a:p>
        </p:txBody>
      </p:sp>
      <p:sp>
        <p:nvSpPr>
          <p:cNvPr id="4" name="Slide Image Placeholder 3"/>
          <p:cNvSpPr>
            <a:spLocks noGrp="1" noRot="1" noChangeAspect="1"/>
          </p:cNvSpPr>
          <p:nvPr>
            <p:ph type="sldImg" idx="2"/>
          </p:nvPr>
        </p:nvSpPr>
        <p:spPr>
          <a:xfrm>
            <a:off x="4038600" y="857250"/>
            <a:ext cx="4114800" cy="2314575"/>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1219200" y="3300413"/>
            <a:ext cx="9753600" cy="270033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6513513"/>
            <a:ext cx="5283200" cy="3444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6905625" y="6513513"/>
            <a:ext cx="5283200" cy="344487"/>
          </a:xfrm>
          <a:prstGeom prst="rect">
            <a:avLst/>
          </a:prstGeom>
        </p:spPr>
        <p:txBody>
          <a:bodyPr vert="horz" lIns="91440" tIns="45720" rIns="91440" bIns="45720" rtlCol="0" anchor="b"/>
          <a:lstStyle>
            <a:lvl1pPr algn="r">
              <a:defRPr sz="1200"/>
            </a:lvl1pPr>
          </a:lstStyle>
          <a:p>
            <a:fld id="{E65B8203-905A-487A-97B8-3DDF9ABD605C}" type="slidenum">
              <a:rPr lang="en-IN" smtClean="0"/>
              <a:t>‹#›</a:t>
            </a:fld>
            <a:endParaRPr lang="en-IN"/>
          </a:p>
        </p:txBody>
      </p:sp>
    </p:spTree>
    <p:extLst>
      <p:ext uri="{BB962C8B-B14F-4D97-AF65-F5344CB8AC3E}">
        <p14:creationId xmlns:p14="http://schemas.microsoft.com/office/powerpoint/2010/main" val="807957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65B8203-905A-487A-97B8-3DDF9ABD605C}" type="slidenum">
              <a:rPr lang="en-IN" smtClean="0"/>
              <a:t>10</a:t>
            </a:fld>
            <a:endParaRPr lang="en-IN"/>
          </a:p>
        </p:txBody>
      </p:sp>
    </p:spTree>
    <p:extLst>
      <p:ext uri="{BB962C8B-B14F-4D97-AF65-F5344CB8AC3E}">
        <p14:creationId xmlns:p14="http://schemas.microsoft.com/office/powerpoint/2010/main" val="4976082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914400" y="2125980"/>
            <a:ext cx="10363200" cy="1440180"/>
          </a:xfrm>
          <a:prstGeom prst="rect">
            <a:avLst/>
          </a:prstGeom>
        </p:spPr>
        <p:txBody>
          <a:bodyPr wrap="square" lIns="0" tIns="0" rIns="0" bIns="0">
            <a:spAutoFit/>
          </a:bodyPr>
          <a:lstStyle>
            <a:lvl1pPr>
              <a:defRPr sz="4400" b="1" i="0">
                <a:solidFill>
                  <a:schemeClr val="tx1"/>
                </a:solidFill>
                <a:latin typeface="Times New Roman"/>
                <a:cs typeface="Times New Roman"/>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sz="2750" b="0" i="0">
                <a:solidFill>
                  <a:schemeClr val="tx1"/>
                </a:solidFill>
                <a:latin typeface="Times New Roman"/>
                <a:cs typeface="Times New Roman"/>
              </a:defRPr>
            </a:lvl1pPr>
          </a:lstStyle>
          <a:p>
            <a:endParaRPr/>
          </a:p>
        </p:txBody>
      </p:sp>
      <p:sp>
        <p:nvSpPr>
          <p:cNvPr id="4" name="Holder 4"/>
          <p:cNvSpPr>
            <a:spLocks noGrp="1"/>
          </p:cNvSpPr>
          <p:nvPr>
            <p:ph type="ftr" sz="quarter" idx="5"/>
          </p:nvPr>
        </p:nvSpPr>
        <p:spPr/>
        <p:txBody>
          <a:bodyPr lIns="0" tIns="0" rIns="0" bIns="0"/>
          <a:lstStyle>
            <a:lvl1pPr>
              <a:defRPr sz="1200" b="0" i="0">
                <a:solidFill>
                  <a:srgbClr val="888888"/>
                </a:solidFill>
                <a:latin typeface="Times New Roman"/>
                <a:cs typeface="Times New Roman"/>
              </a:defRPr>
            </a:lvl1pPr>
          </a:lstStyle>
          <a:p>
            <a:pPr marL="12700">
              <a:lnSpc>
                <a:spcPts val="1410"/>
              </a:lnSpc>
            </a:pPr>
            <a:r>
              <a:t>Batch</a:t>
            </a:r>
            <a:r>
              <a:rPr spc="-55"/>
              <a:t> </a:t>
            </a:r>
            <a:r>
              <a:rPr spc="-25"/>
              <a:t>No.</a:t>
            </a:r>
            <a:endParaRPr spc="-25" dirty="0"/>
          </a:p>
        </p:txBody>
      </p:sp>
      <p:sp>
        <p:nvSpPr>
          <p:cNvPr id="5" name="Holder 5"/>
          <p:cNvSpPr>
            <a:spLocks noGrp="1"/>
          </p:cNvSpPr>
          <p:nvPr>
            <p:ph type="dt" sz="half" idx="6"/>
          </p:nvPr>
        </p:nvSpPr>
        <p:spPr/>
        <p:txBody>
          <a:bodyPr lIns="0" tIns="0" rIns="0" bIns="0"/>
          <a:lstStyle>
            <a:lvl1pPr>
              <a:defRPr sz="1200" b="0" i="0">
                <a:solidFill>
                  <a:srgbClr val="888888"/>
                </a:solidFill>
                <a:latin typeface="Times New Roman"/>
                <a:cs typeface="Times New Roman"/>
              </a:defRPr>
            </a:lvl1pPr>
          </a:lstStyle>
          <a:p>
            <a:pPr marL="12700">
              <a:lnSpc>
                <a:spcPts val="1410"/>
              </a:lnSpc>
            </a:pPr>
            <a:r>
              <a:rPr spc="-10"/>
              <a:t>19-12-</a:t>
            </a:r>
            <a:r>
              <a:rPr spc="-20"/>
              <a:t>2024</a:t>
            </a:r>
            <a:endParaRPr spc="-20" dirty="0"/>
          </a:p>
        </p:txBody>
      </p:sp>
      <p:sp>
        <p:nvSpPr>
          <p:cNvPr id="6" name="Holder 6"/>
          <p:cNvSpPr>
            <a:spLocks noGrp="1"/>
          </p:cNvSpPr>
          <p:nvPr>
            <p:ph type="sldNum" sz="quarter" idx="7"/>
          </p:nvPr>
        </p:nvSpPr>
        <p:spPr/>
        <p:txBody>
          <a:bodyPr lIns="0" tIns="0" rIns="0" bIns="0"/>
          <a:lstStyle>
            <a:lvl1pPr>
              <a:defRPr sz="1200" b="0" i="0">
                <a:solidFill>
                  <a:srgbClr val="888888"/>
                </a:solidFill>
                <a:latin typeface="Times New Roman"/>
                <a:cs typeface="Times New Roman"/>
              </a:defRPr>
            </a:lvl1pPr>
          </a:lstStyle>
          <a:p>
            <a:pPr marL="12700">
              <a:lnSpc>
                <a:spcPts val="1410"/>
              </a:lnSpc>
            </a:pPr>
            <a:fld id="{81D60167-4931-47E6-BA6A-407CBD079E47}" type="slidenum">
              <a:rPr spc="-25" dirty="0"/>
              <a:t>‹#›</a:t>
            </a:fld>
            <a:endParaRPr spc="-25"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400" b="1" i="0">
                <a:solidFill>
                  <a:schemeClr val="tx1"/>
                </a:solidFill>
                <a:latin typeface="Times New Roman"/>
                <a:cs typeface="Times New Roman"/>
              </a:defRPr>
            </a:lvl1pPr>
          </a:lstStyle>
          <a:p>
            <a:endParaRPr/>
          </a:p>
        </p:txBody>
      </p:sp>
      <p:sp>
        <p:nvSpPr>
          <p:cNvPr id="3" name="Holder 3"/>
          <p:cNvSpPr>
            <a:spLocks noGrp="1"/>
          </p:cNvSpPr>
          <p:nvPr>
            <p:ph type="body" idx="1"/>
          </p:nvPr>
        </p:nvSpPr>
        <p:spPr/>
        <p:txBody>
          <a:bodyPr lIns="0" tIns="0" rIns="0" bIns="0"/>
          <a:lstStyle>
            <a:lvl1pPr>
              <a:defRPr sz="2750" b="0" i="0">
                <a:solidFill>
                  <a:schemeClr val="tx1"/>
                </a:solidFill>
                <a:latin typeface="Times New Roman"/>
                <a:cs typeface="Times New Roman"/>
              </a:defRPr>
            </a:lvl1pPr>
          </a:lstStyle>
          <a:p>
            <a:endParaRPr/>
          </a:p>
        </p:txBody>
      </p:sp>
      <p:sp>
        <p:nvSpPr>
          <p:cNvPr id="4" name="Holder 4"/>
          <p:cNvSpPr>
            <a:spLocks noGrp="1"/>
          </p:cNvSpPr>
          <p:nvPr>
            <p:ph type="ftr" sz="quarter" idx="5"/>
          </p:nvPr>
        </p:nvSpPr>
        <p:spPr/>
        <p:txBody>
          <a:bodyPr lIns="0" tIns="0" rIns="0" bIns="0"/>
          <a:lstStyle>
            <a:lvl1pPr>
              <a:defRPr sz="1200" b="0" i="0">
                <a:solidFill>
                  <a:srgbClr val="888888"/>
                </a:solidFill>
                <a:latin typeface="Times New Roman"/>
                <a:cs typeface="Times New Roman"/>
              </a:defRPr>
            </a:lvl1pPr>
          </a:lstStyle>
          <a:p>
            <a:pPr marL="12700">
              <a:lnSpc>
                <a:spcPts val="1410"/>
              </a:lnSpc>
            </a:pPr>
            <a:r>
              <a:t>Batch</a:t>
            </a:r>
            <a:r>
              <a:rPr spc="-55"/>
              <a:t> </a:t>
            </a:r>
            <a:r>
              <a:rPr spc="-25"/>
              <a:t>No.</a:t>
            </a:r>
            <a:endParaRPr spc="-25" dirty="0"/>
          </a:p>
        </p:txBody>
      </p:sp>
      <p:sp>
        <p:nvSpPr>
          <p:cNvPr id="5" name="Holder 5"/>
          <p:cNvSpPr>
            <a:spLocks noGrp="1"/>
          </p:cNvSpPr>
          <p:nvPr>
            <p:ph type="dt" sz="half" idx="6"/>
          </p:nvPr>
        </p:nvSpPr>
        <p:spPr/>
        <p:txBody>
          <a:bodyPr lIns="0" tIns="0" rIns="0" bIns="0"/>
          <a:lstStyle>
            <a:lvl1pPr>
              <a:defRPr sz="1200" b="0" i="0">
                <a:solidFill>
                  <a:srgbClr val="888888"/>
                </a:solidFill>
                <a:latin typeface="Times New Roman"/>
                <a:cs typeface="Times New Roman"/>
              </a:defRPr>
            </a:lvl1pPr>
          </a:lstStyle>
          <a:p>
            <a:pPr marL="12700">
              <a:lnSpc>
                <a:spcPts val="1410"/>
              </a:lnSpc>
            </a:pPr>
            <a:r>
              <a:rPr spc="-10"/>
              <a:t>19-12-</a:t>
            </a:r>
            <a:r>
              <a:rPr spc="-20"/>
              <a:t>2024</a:t>
            </a:r>
            <a:endParaRPr spc="-20" dirty="0"/>
          </a:p>
        </p:txBody>
      </p:sp>
      <p:sp>
        <p:nvSpPr>
          <p:cNvPr id="6" name="Holder 6"/>
          <p:cNvSpPr>
            <a:spLocks noGrp="1"/>
          </p:cNvSpPr>
          <p:nvPr>
            <p:ph type="sldNum" sz="quarter" idx="7"/>
          </p:nvPr>
        </p:nvSpPr>
        <p:spPr/>
        <p:txBody>
          <a:bodyPr lIns="0" tIns="0" rIns="0" bIns="0"/>
          <a:lstStyle>
            <a:lvl1pPr>
              <a:defRPr sz="1200" b="0" i="0">
                <a:solidFill>
                  <a:srgbClr val="888888"/>
                </a:solidFill>
                <a:latin typeface="Times New Roman"/>
                <a:cs typeface="Times New Roman"/>
              </a:defRPr>
            </a:lvl1pPr>
          </a:lstStyle>
          <a:p>
            <a:pPr marL="12700">
              <a:lnSpc>
                <a:spcPts val="1410"/>
              </a:lnSpc>
            </a:pPr>
            <a:fld id="{81D60167-4931-47E6-BA6A-407CBD079E47}" type="slidenum">
              <a:rPr spc="-25" dirty="0"/>
              <a:t>‹#›</a:t>
            </a:fld>
            <a:endParaRPr spc="-25"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400" b="1" i="0">
                <a:solidFill>
                  <a:schemeClr val="tx1"/>
                </a:solidFill>
                <a:latin typeface="Times New Roman"/>
                <a:cs typeface="Times New Roman"/>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defRPr sz="1200" b="0" i="0">
                <a:solidFill>
                  <a:srgbClr val="888888"/>
                </a:solidFill>
                <a:latin typeface="Times New Roman"/>
                <a:cs typeface="Times New Roman"/>
              </a:defRPr>
            </a:lvl1pPr>
          </a:lstStyle>
          <a:p>
            <a:pPr marL="12700">
              <a:lnSpc>
                <a:spcPts val="1410"/>
              </a:lnSpc>
            </a:pPr>
            <a:r>
              <a:t>Batch</a:t>
            </a:r>
            <a:r>
              <a:rPr spc="-55"/>
              <a:t> </a:t>
            </a:r>
            <a:r>
              <a:rPr spc="-25"/>
              <a:t>No.</a:t>
            </a:r>
            <a:endParaRPr spc="-25" dirty="0"/>
          </a:p>
        </p:txBody>
      </p:sp>
      <p:sp>
        <p:nvSpPr>
          <p:cNvPr id="6" name="Holder 6"/>
          <p:cNvSpPr>
            <a:spLocks noGrp="1"/>
          </p:cNvSpPr>
          <p:nvPr>
            <p:ph type="dt" sz="half" idx="6"/>
          </p:nvPr>
        </p:nvSpPr>
        <p:spPr/>
        <p:txBody>
          <a:bodyPr lIns="0" tIns="0" rIns="0" bIns="0"/>
          <a:lstStyle>
            <a:lvl1pPr>
              <a:defRPr sz="1200" b="0" i="0">
                <a:solidFill>
                  <a:srgbClr val="888888"/>
                </a:solidFill>
                <a:latin typeface="Times New Roman"/>
                <a:cs typeface="Times New Roman"/>
              </a:defRPr>
            </a:lvl1pPr>
          </a:lstStyle>
          <a:p>
            <a:pPr marL="12700">
              <a:lnSpc>
                <a:spcPts val="1410"/>
              </a:lnSpc>
            </a:pPr>
            <a:r>
              <a:rPr spc="-10"/>
              <a:t>19-12-</a:t>
            </a:r>
            <a:r>
              <a:rPr spc="-20"/>
              <a:t>2024</a:t>
            </a:r>
            <a:endParaRPr spc="-20" dirty="0"/>
          </a:p>
        </p:txBody>
      </p:sp>
      <p:sp>
        <p:nvSpPr>
          <p:cNvPr id="7" name="Holder 7"/>
          <p:cNvSpPr>
            <a:spLocks noGrp="1"/>
          </p:cNvSpPr>
          <p:nvPr>
            <p:ph type="sldNum" sz="quarter" idx="7"/>
          </p:nvPr>
        </p:nvSpPr>
        <p:spPr/>
        <p:txBody>
          <a:bodyPr lIns="0" tIns="0" rIns="0" bIns="0"/>
          <a:lstStyle>
            <a:lvl1pPr>
              <a:defRPr sz="1200" b="0" i="0">
                <a:solidFill>
                  <a:srgbClr val="888888"/>
                </a:solidFill>
                <a:latin typeface="Times New Roman"/>
                <a:cs typeface="Times New Roman"/>
              </a:defRPr>
            </a:lvl1pPr>
          </a:lstStyle>
          <a:p>
            <a:pPr marL="12700">
              <a:lnSpc>
                <a:spcPts val="1410"/>
              </a:lnSpc>
            </a:pPr>
            <a:fld id="{81D60167-4931-47E6-BA6A-407CBD079E47}" type="slidenum">
              <a:rPr spc="-25" dirty="0"/>
              <a:t>‹#›</a:t>
            </a:fld>
            <a:endParaRPr spc="-25"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400" b="1" i="0">
                <a:solidFill>
                  <a:schemeClr val="tx1"/>
                </a:solidFill>
                <a:latin typeface="Times New Roman"/>
                <a:cs typeface="Times New Roman"/>
              </a:defRPr>
            </a:lvl1pPr>
          </a:lstStyle>
          <a:p>
            <a:endParaRPr/>
          </a:p>
        </p:txBody>
      </p:sp>
      <p:sp>
        <p:nvSpPr>
          <p:cNvPr id="3" name="Holder 3"/>
          <p:cNvSpPr>
            <a:spLocks noGrp="1"/>
          </p:cNvSpPr>
          <p:nvPr>
            <p:ph type="ftr" sz="quarter" idx="5"/>
          </p:nvPr>
        </p:nvSpPr>
        <p:spPr/>
        <p:txBody>
          <a:bodyPr lIns="0" tIns="0" rIns="0" bIns="0"/>
          <a:lstStyle>
            <a:lvl1pPr>
              <a:defRPr sz="1200" b="0" i="0">
                <a:solidFill>
                  <a:srgbClr val="888888"/>
                </a:solidFill>
                <a:latin typeface="Times New Roman"/>
                <a:cs typeface="Times New Roman"/>
              </a:defRPr>
            </a:lvl1pPr>
          </a:lstStyle>
          <a:p>
            <a:pPr marL="12700">
              <a:lnSpc>
                <a:spcPts val="1410"/>
              </a:lnSpc>
            </a:pPr>
            <a:r>
              <a:t>Batch</a:t>
            </a:r>
            <a:r>
              <a:rPr spc="-55"/>
              <a:t> </a:t>
            </a:r>
            <a:r>
              <a:rPr spc="-25"/>
              <a:t>No.</a:t>
            </a:r>
            <a:endParaRPr spc="-25" dirty="0"/>
          </a:p>
        </p:txBody>
      </p:sp>
      <p:sp>
        <p:nvSpPr>
          <p:cNvPr id="4" name="Holder 4"/>
          <p:cNvSpPr>
            <a:spLocks noGrp="1"/>
          </p:cNvSpPr>
          <p:nvPr>
            <p:ph type="dt" sz="half" idx="6"/>
          </p:nvPr>
        </p:nvSpPr>
        <p:spPr/>
        <p:txBody>
          <a:bodyPr lIns="0" tIns="0" rIns="0" bIns="0"/>
          <a:lstStyle>
            <a:lvl1pPr>
              <a:defRPr sz="1200" b="0" i="0">
                <a:solidFill>
                  <a:srgbClr val="888888"/>
                </a:solidFill>
                <a:latin typeface="Times New Roman"/>
                <a:cs typeface="Times New Roman"/>
              </a:defRPr>
            </a:lvl1pPr>
          </a:lstStyle>
          <a:p>
            <a:pPr marL="12700">
              <a:lnSpc>
                <a:spcPts val="1410"/>
              </a:lnSpc>
            </a:pPr>
            <a:r>
              <a:rPr spc="-10"/>
              <a:t>19-12-</a:t>
            </a:r>
            <a:r>
              <a:rPr spc="-20"/>
              <a:t>2024</a:t>
            </a:r>
            <a:endParaRPr spc="-20" dirty="0"/>
          </a:p>
        </p:txBody>
      </p:sp>
      <p:sp>
        <p:nvSpPr>
          <p:cNvPr id="5" name="Holder 5"/>
          <p:cNvSpPr>
            <a:spLocks noGrp="1"/>
          </p:cNvSpPr>
          <p:nvPr>
            <p:ph type="sldNum" sz="quarter" idx="7"/>
          </p:nvPr>
        </p:nvSpPr>
        <p:spPr/>
        <p:txBody>
          <a:bodyPr lIns="0" tIns="0" rIns="0" bIns="0"/>
          <a:lstStyle>
            <a:lvl1pPr>
              <a:defRPr sz="1200" b="0" i="0">
                <a:solidFill>
                  <a:srgbClr val="888888"/>
                </a:solidFill>
                <a:latin typeface="Times New Roman"/>
                <a:cs typeface="Times New Roman"/>
              </a:defRPr>
            </a:lvl1pPr>
          </a:lstStyle>
          <a:p>
            <a:pPr marL="12700">
              <a:lnSpc>
                <a:spcPts val="1410"/>
              </a:lnSpc>
            </a:pPr>
            <a:fld id="{81D60167-4931-47E6-BA6A-407CBD079E47}" type="slidenum">
              <a:rPr spc="-25" dirty="0"/>
              <a:t>‹#›</a:t>
            </a:fld>
            <a:endParaRPr spc="-25"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defRPr sz="1200" b="0" i="0">
                <a:solidFill>
                  <a:srgbClr val="888888"/>
                </a:solidFill>
                <a:latin typeface="Times New Roman"/>
                <a:cs typeface="Times New Roman"/>
              </a:defRPr>
            </a:lvl1pPr>
          </a:lstStyle>
          <a:p>
            <a:pPr marL="12700">
              <a:lnSpc>
                <a:spcPts val="1410"/>
              </a:lnSpc>
            </a:pPr>
            <a:r>
              <a:t>Batch</a:t>
            </a:r>
            <a:r>
              <a:rPr spc="-55"/>
              <a:t> </a:t>
            </a:r>
            <a:r>
              <a:rPr spc="-25"/>
              <a:t>No.</a:t>
            </a:r>
            <a:endParaRPr spc="-25" dirty="0"/>
          </a:p>
        </p:txBody>
      </p:sp>
      <p:sp>
        <p:nvSpPr>
          <p:cNvPr id="3" name="Holder 3"/>
          <p:cNvSpPr>
            <a:spLocks noGrp="1"/>
          </p:cNvSpPr>
          <p:nvPr>
            <p:ph type="dt" sz="half" idx="6"/>
          </p:nvPr>
        </p:nvSpPr>
        <p:spPr/>
        <p:txBody>
          <a:bodyPr lIns="0" tIns="0" rIns="0" bIns="0"/>
          <a:lstStyle>
            <a:lvl1pPr>
              <a:defRPr sz="1200" b="0" i="0">
                <a:solidFill>
                  <a:srgbClr val="888888"/>
                </a:solidFill>
                <a:latin typeface="Times New Roman"/>
                <a:cs typeface="Times New Roman"/>
              </a:defRPr>
            </a:lvl1pPr>
          </a:lstStyle>
          <a:p>
            <a:pPr marL="12700">
              <a:lnSpc>
                <a:spcPts val="1410"/>
              </a:lnSpc>
            </a:pPr>
            <a:r>
              <a:rPr spc="-10"/>
              <a:t>19-12-</a:t>
            </a:r>
            <a:r>
              <a:rPr spc="-20"/>
              <a:t>2024</a:t>
            </a:r>
            <a:endParaRPr spc="-20" dirty="0"/>
          </a:p>
        </p:txBody>
      </p:sp>
      <p:sp>
        <p:nvSpPr>
          <p:cNvPr id="4" name="Holder 4"/>
          <p:cNvSpPr>
            <a:spLocks noGrp="1"/>
          </p:cNvSpPr>
          <p:nvPr>
            <p:ph type="sldNum" sz="quarter" idx="7"/>
          </p:nvPr>
        </p:nvSpPr>
        <p:spPr/>
        <p:txBody>
          <a:bodyPr lIns="0" tIns="0" rIns="0" bIns="0"/>
          <a:lstStyle>
            <a:lvl1pPr>
              <a:defRPr sz="1200" b="0" i="0">
                <a:solidFill>
                  <a:srgbClr val="888888"/>
                </a:solidFill>
                <a:latin typeface="Times New Roman"/>
                <a:cs typeface="Times New Roman"/>
              </a:defRPr>
            </a:lvl1pPr>
          </a:lstStyle>
          <a:p>
            <a:pPr marL="12700">
              <a:lnSpc>
                <a:spcPts val="1410"/>
              </a:lnSpc>
            </a:pPr>
            <a:fld id="{81D60167-4931-47E6-BA6A-407CBD079E47}" type="slidenum">
              <a:rPr spc="-25" dirty="0"/>
              <a:t>‹#›</a:t>
            </a:fld>
            <a:endParaRPr spc="-25"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7" cstate="print"/>
          <a:stretch>
            <a:fillRect/>
          </a:stretch>
        </p:blipFill>
        <p:spPr>
          <a:xfrm>
            <a:off x="57150" y="38100"/>
            <a:ext cx="3667124" cy="504825"/>
          </a:xfrm>
          <a:prstGeom prst="rect">
            <a:avLst/>
          </a:prstGeom>
        </p:spPr>
      </p:pic>
      <p:sp>
        <p:nvSpPr>
          <p:cNvPr id="2" name="Holder 2"/>
          <p:cNvSpPr>
            <a:spLocks noGrp="1"/>
          </p:cNvSpPr>
          <p:nvPr>
            <p:ph type="title"/>
          </p:nvPr>
        </p:nvSpPr>
        <p:spPr>
          <a:xfrm>
            <a:off x="1045463" y="283463"/>
            <a:ext cx="10101072" cy="1200005"/>
          </a:xfrm>
          <a:prstGeom prst="rect">
            <a:avLst/>
          </a:prstGeom>
        </p:spPr>
        <p:txBody>
          <a:bodyPr wrap="square" lIns="0" tIns="0" rIns="0" bIns="0">
            <a:spAutoFit/>
          </a:bodyPr>
          <a:lstStyle>
            <a:lvl1pPr>
              <a:defRPr sz="4400" b="1" i="0">
                <a:solidFill>
                  <a:schemeClr val="tx1"/>
                </a:solidFill>
                <a:latin typeface="Times New Roman"/>
                <a:cs typeface="Times New Roman"/>
              </a:defRPr>
            </a:lvl1pPr>
          </a:lstStyle>
          <a:p>
            <a:endParaRPr/>
          </a:p>
        </p:txBody>
      </p:sp>
      <p:sp>
        <p:nvSpPr>
          <p:cNvPr id="3" name="Holder 3"/>
          <p:cNvSpPr>
            <a:spLocks noGrp="1"/>
          </p:cNvSpPr>
          <p:nvPr>
            <p:ph type="body" idx="1"/>
          </p:nvPr>
        </p:nvSpPr>
        <p:spPr>
          <a:xfrm>
            <a:off x="917575" y="1730872"/>
            <a:ext cx="8149590" cy="3088004"/>
          </a:xfrm>
          <a:prstGeom prst="rect">
            <a:avLst/>
          </a:prstGeom>
        </p:spPr>
        <p:txBody>
          <a:bodyPr wrap="square" lIns="0" tIns="0" rIns="0" bIns="0">
            <a:spAutoFit/>
          </a:bodyPr>
          <a:lstStyle>
            <a:lvl1pPr>
              <a:defRPr sz="2750" b="0" i="0">
                <a:solidFill>
                  <a:schemeClr val="tx1"/>
                </a:solidFill>
                <a:latin typeface="Times New Roman"/>
                <a:cs typeface="Times New Roman"/>
              </a:defRPr>
            </a:lvl1pPr>
          </a:lstStyle>
          <a:p>
            <a:endParaRPr/>
          </a:p>
        </p:txBody>
      </p:sp>
      <p:sp>
        <p:nvSpPr>
          <p:cNvPr id="4" name="Holder 4"/>
          <p:cNvSpPr>
            <a:spLocks noGrp="1"/>
          </p:cNvSpPr>
          <p:nvPr>
            <p:ph type="ftr" sz="quarter" idx="5"/>
          </p:nvPr>
        </p:nvSpPr>
        <p:spPr>
          <a:xfrm>
            <a:off x="5505148" y="6451049"/>
            <a:ext cx="644525" cy="194309"/>
          </a:xfrm>
          <a:prstGeom prst="rect">
            <a:avLst/>
          </a:prstGeom>
        </p:spPr>
        <p:txBody>
          <a:bodyPr wrap="square" lIns="0" tIns="0" rIns="0" bIns="0">
            <a:spAutoFit/>
          </a:bodyPr>
          <a:lstStyle>
            <a:lvl1pPr>
              <a:defRPr sz="1200" b="0" i="0">
                <a:solidFill>
                  <a:srgbClr val="888888"/>
                </a:solidFill>
                <a:latin typeface="Times New Roman"/>
                <a:cs typeface="Times New Roman"/>
              </a:defRPr>
            </a:lvl1pPr>
          </a:lstStyle>
          <a:p>
            <a:pPr marL="12700">
              <a:lnSpc>
                <a:spcPts val="1410"/>
              </a:lnSpc>
            </a:pPr>
            <a:r>
              <a:t>Batch</a:t>
            </a:r>
            <a:r>
              <a:rPr spc="-55"/>
              <a:t> </a:t>
            </a:r>
            <a:r>
              <a:rPr spc="-25"/>
              <a:t>No.</a:t>
            </a:r>
            <a:endParaRPr spc="-25" dirty="0"/>
          </a:p>
        </p:txBody>
      </p:sp>
      <p:sp>
        <p:nvSpPr>
          <p:cNvPr id="5" name="Holder 5"/>
          <p:cNvSpPr>
            <a:spLocks noGrp="1"/>
          </p:cNvSpPr>
          <p:nvPr>
            <p:ph type="dt" sz="half" idx="6"/>
          </p:nvPr>
        </p:nvSpPr>
        <p:spPr>
          <a:xfrm>
            <a:off x="917575" y="6451049"/>
            <a:ext cx="737235" cy="194309"/>
          </a:xfrm>
          <a:prstGeom prst="rect">
            <a:avLst/>
          </a:prstGeom>
        </p:spPr>
        <p:txBody>
          <a:bodyPr wrap="square" lIns="0" tIns="0" rIns="0" bIns="0">
            <a:spAutoFit/>
          </a:bodyPr>
          <a:lstStyle>
            <a:lvl1pPr>
              <a:defRPr sz="1200" b="0" i="0">
                <a:solidFill>
                  <a:srgbClr val="888888"/>
                </a:solidFill>
                <a:latin typeface="Times New Roman"/>
                <a:cs typeface="Times New Roman"/>
              </a:defRPr>
            </a:lvl1pPr>
          </a:lstStyle>
          <a:p>
            <a:pPr marL="12700">
              <a:lnSpc>
                <a:spcPts val="1410"/>
              </a:lnSpc>
            </a:pPr>
            <a:r>
              <a:rPr spc="-10"/>
              <a:t>19-12-</a:t>
            </a:r>
            <a:r>
              <a:rPr spc="-20"/>
              <a:t>2024</a:t>
            </a:r>
            <a:endParaRPr spc="-20" dirty="0"/>
          </a:p>
        </p:txBody>
      </p:sp>
      <p:sp>
        <p:nvSpPr>
          <p:cNvPr id="6" name="Holder 6"/>
          <p:cNvSpPr>
            <a:spLocks noGrp="1"/>
          </p:cNvSpPr>
          <p:nvPr>
            <p:ph type="sldNum" sz="quarter" idx="7"/>
          </p:nvPr>
        </p:nvSpPr>
        <p:spPr>
          <a:xfrm>
            <a:off x="11104626" y="6451049"/>
            <a:ext cx="215900" cy="194309"/>
          </a:xfrm>
          <a:prstGeom prst="rect">
            <a:avLst/>
          </a:prstGeom>
        </p:spPr>
        <p:txBody>
          <a:bodyPr wrap="square" lIns="0" tIns="0" rIns="0" bIns="0">
            <a:spAutoFit/>
          </a:bodyPr>
          <a:lstStyle>
            <a:lvl1pPr>
              <a:defRPr sz="1200" b="0" i="0">
                <a:solidFill>
                  <a:srgbClr val="888888"/>
                </a:solidFill>
                <a:latin typeface="Times New Roman"/>
                <a:cs typeface="Times New Roman"/>
              </a:defRPr>
            </a:lvl1pPr>
          </a:lstStyle>
          <a:p>
            <a:pPr marL="12700">
              <a:lnSpc>
                <a:spcPts val="1410"/>
              </a:lnSpc>
            </a:pPr>
            <a:fld id="{81D60167-4931-47E6-BA6A-407CBD079E47}" type="slidenum">
              <a:rPr spc="-25" dirty="0"/>
              <a:t>‹#›</a:t>
            </a:fld>
            <a:endParaRPr spc="-25"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hyperlink" Target="https://arxiv.org/abs/2206.01191"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hyperlink" Target="https://papers.nips.cc/paper/2019/hash/35e7d8c0bfffc0e6c0f2a8a1e4b4915f-Abstract.html" TargetMode="External"/><Relationship Id="rId5" Type="http://schemas.openxmlformats.org/officeDocument/2006/relationships/hyperlink" Target="https://www.sciencedirect.com/science/article/pii/S0010482520303341" TargetMode="External"/><Relationship Id="rId4" Type="http://schemas.openxmlformats.org/officeDocument/2006/relationships/hyperlink" Target="https://www.techscience.com/cmc/v65n2/38784"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mailto:yelchurivinay28@gmail.com" TargetMode="External"/><Relationship Id="rId2" Type="http://schemas.openxmlformats.org/officeDocument/2006/relationships/hyperlink" Target="mailto:sireeshamoturi@gmail.com" TargetMode="External"/><Relationship Id="rId1" Type="http://schemas.openxmlformats.org/officeDocument/2006/relationships/slideLayout" Target="../slideLayouts/slideLayout2.xml"/><Relationship Id="rId5" Type="http://schemas.openxmlformats.org/officeDocument/2006/relationships/hyperlink" Target="mailto:satyanarayanaprajapathi1@gmail.com" TargetMode="External"/><Relationship Id="rId4" Type="http://schemas.openxmlformats.org/officeDocument/2006/relationships/hyperlink" Target="mailto:mani.77.manikanta@gmail.com" TargetMode="External"/></Relationships>
</file>

<file path=ppt/slides/_rels/slide3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dl.acm.org/doi/abs/10.1007/s00521-022-08053-z" TargetMode="External"/><Relationship Id="rId2" Type="http://schemas.openxmlformats.org/officeDocument/2006/relationships/hyperlink" Target="https://dblp.org/rec/journals/access/GallazziBBGCG24" TargetMode="External"/><Relationship Id="rId1" Type="http://schemas.openxmlformats.org/officeDocument/2006/relationships/slideLayout" Target="../slideLayouts/slideLayout2.xml"/><Relationship Id="rId4" Type="http://schemas.openxmlformats.org/officeDocument/2006/relationships/hyperlink" Target="https://pubmed.ncbi.nlm.nih.gov/39436477/"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arxiv.org/abs/2103.14030" TargetMode="External"/><Relationship Id="rId2" Type="http://schemas.openxmlformats.org/officeDocument/2006/relationships/hyperlink" Target="https://arxiv.org/abs/2010.11929" TargetMode="External"/><Relationship Id="rId1" Type="http://schemas.openxmlformats.org/officeDocument/2006/relationships/slideLayout" Target="../slideLayouts/slideLayout2.xml"/><Relationship Id="rId4" Type="http://schemas.openxmlformats.org/officeDocument/2006/relationships/hyperlink" Target="https://arxiv.org/abs/1905.11946"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904F2DE-0E52-6DDB-B3B2-CE1760E3B8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0000" y="-2091665"/>
            <a:ext cx="8534400" cy="10626065"/>
          </a:xfrm>
          <a:prstGeom prst="rect">
            <a:avLst/>
          </a:prstGeom>
        </p:spPr>
      </p:pic>
      <p:pic>
        <p:nvPicPr>
          <p:cNvPr id="9" name="Picture 8">
            <a:extLst>
              <a:ext uri="{FF2B5EF4-FFF2-40B4-BE49-F238E27FC236}">
                <a16:creationId xmlns:a16="http://schemas.microsoft.com/office/drawing/2014/main" id="{00E9612A-FB19-99E6-7C1D-B631D1FBFDEA}"/>
              </a:ext>
            </a:extLst>
          </p:cNvPr>
          <p:cNvPicPr>
            <a:picLocks noChangeAspect="1"/>
          </p:cNvPicPr>
          <p:nvPr/>
        </p:nvPicPr>
        <p:blipFill>
          <a:blip r:embed="rId3"/>
          <a:stretch>
            <a:fillRect/>
          </a:stretch>
        </p:blipFill>
        <p:spPr>
          <a:xfrm>
            <a:off x="30480" y="2667000"/>
            <a:ext cx="4068517" cy="1295400"/>
          </a:xfrm>
          <a:prstGeom prst="rect">
            <a:avLst/>
          </a:prstGeom>
        </p:spPr>
      </p:pic>
    </p:spTree>
    <p:extLst>
      <p:ext uri="{BB962C8B-B14F-4D97-AF65-F5344CB8AC3E}">
        <p14:creationId xmlns:p14="http://schemas.microsoft.com/office/powerpoint/2010/main" val="7082069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
            <a:extLst>
              <a:ext uri="{FF2B5EF4-FFF2-40B4-BE49-F238E27FC236}">
                <a16:creationId xmlns:a16="http://schemas.microsoft.com/office/drawing/2014/main" id="{09F60546-2D66-B692-37A2-757F9D90A912}"/>
              </a:ext>
            </a:extLst>
          </p:cNvPr>
          <p:cNvSpPr txBox="1">
            <a:spLocks noGrp="1"/>
          </p:cNvSpPr>
          <p:nvPr>
            <p:ph type="title"/>
          </p:nvPr>
        </p:nvSpPr>
        <p:spPr>
          <a:xfrm>
            <a:off x="3499865" y="283463"/>
            <a:ext cx="5544820" cy="632460"/>
          </a:xfrm>
          <a:prstGeom prst="rect">
            <a:avLst/>
          </a:prstGeom>
        </p:spPr>
        <p:txBody>
          <a:bodyPr vert="horz" wrap="square" lIns="0" tIns="16510" rIns="0" bIns="0" rtlCol="0">
            <a:spAutoFit/>
          </a:bodyPr>
          <a:lstStyle/>
          <a:p>
            <a:pPr marL="12700">
              <a:lnSpc>
                <a:spcPct val="100000"/>
              </a:lnSpc>
              <a:spcBef>
                <a:spcPts val="130"/>
              </a:spcBef>
            </a:pPr>
            <a:r>
              <a:rPr sz="3950" dirty="0"/>
              <a:t>LITERATURE</a:t>
            </a:r>
            <a:r>
              <a:rPr sz="3950" spc="-185" dirty="0"/>
              <a:t> </a:t>
            </a:r>
            <a:r>
              <a:rPr sz="3950" spc="-10" dirty="0"/>
              <a:t>SURVEY</a:t>
            </a:r>
            <a:endParaRPr sz="3950" dirty="0"/>
          </a:p>
        </p:txBody>
      </p:sp>
      <p:graphicFrame>
        <p:nvGraphicFramePr>
          <p:cNvPr id="7" name="object 3">
            <a:extLst>
              <a:ext uri="{FF2B5EF4-FFF2-40B4-BE49-F238E27FC236}">
                <a16:creationId xmlns:a16="http://schemas.microsoft.com/office/drawing/2014/main" id="{AD4386F4-2E18-A98A-8420-9B5DD76098D5}"/>
              </a:ext>
            </a:extLst>
          </p:cNvPr>
          <p:cNvGraphicFramePr>
            <a:graphicFrameLocks noGrp="1"/>
          </p:cNvGraphicFramePr>
          <p:nvPr>
            <p:extLst>
              <p:ext uri="{D42A27DB-BD31-4B8C-83A1-F6EECF244321}">
                <p14:modId xmlns:p14="http://schemas.microsoft.com/office/powerpoint/2010/main" val="552918264"/>
              </p:ext>
            </p:extLst>
          </p:nvPr>
        </p:nvGraphicFramePr>
        <p:xfrm>
          <a:off x="609600" y="990600"/>
          <a:ext cx="10822939" cy="5187315"/>
        </p:xfrm>
        <a:graphic>
          <a:graphicData uri="http://schemas.openxmlformats.org/drawingml/2006/table">
            <a:tbl>
              <a:tblPr firstRow="1" bandRow="1">
                <a:tableStyleId>{2D5ABB26-0587-4C30-8999-92F81FD0307C}</a:tableStyleId>
              </a:tblPr>
              <a:tblGrid>
                <a:gridCol w="608330">
                  <a:extLst>
                    <a:ext uri="{9D8B030D-6E8A-4147-A177-3AD203B41FA5}">
                      <a16:colId xmlns:a16="http://schemas.microsoft.com/office/drawing/2014/main" val="20000"/>
                    </a:ext>
                  </a:extLst>
                </a:gridCol>
                <a:gridCol w="1943735">
                  <a:extLst>
                    <a:ext uri="{9D8B030D-6E8A-4147-A177-3AD203B41FA5}">
                      <a16:colId xmlns:a16="http://schemas.microsoft.com/office/drawing/2014/main" val="20001"/>
                    </a:ext>
                  </a:extLst>
                </a:gridCol>
                <a:gridCol w="1619884">
                  <a:extLst>
                    <a:ext uri="{9D8B030D-6E8A-4147-A177-3AD203B41FA5}">
                      <a16:colId xmlns:a16="http://schemas.microsoft.com/office/drawing/2014/main" val="20002"/>
                    </a:ext>
                  </a:extLst>
                </a:gridCol>
                <a:gridCol w="1771651">
                  <a:extLst>
                    <a:ext uri="{9D8B030D-6E8A-4147-A177-3AD203B41FA5}">
                      <a16:colId xmlns:a16="http://schemas.microsoft.com/office/drawing/2014/main" val="20003"/>
                    </a:ext>
                  </a:extLst>
                </a:gridCol>
                <a:gridCol w="1852597">
                  <a:extLst>
                    <a:ext uri="{9D8B030D-6E8A-4147-A177-3AD203B41FA5}">
                      <a16:colId xmlns:a16="http://schemas.microsoft.com/office/drawing/2014/main" val="20004"/>
                    </a:ext>
                  </a:extLst>
                </a:gridCol>
                <a:gridCol w="1480517">
                  <a:extLst>
                    <a:ext uri="{9D8B030D-6E8A-4147-A177-3AD203B41FA5}">
                      <a16:colId xmlns:a16="http://schemas.microsoft.com/office/drawing/2014/main" val="20005"/>
                    </a:ext>
                  </a:extLst>
                </a:gridCol>
                <a:gridCol w="1546225">
                  <a:extLst>
                    <a:ext uri="{9D8B030D-6E8A-4147-A177-3AD203B41FA5}">
                      <a16:colId xmlns:a16="http://schemas.microsoft.com/office/drawing/2014/main" val="20006"/>
                    </a:ext>
                  </a:extLst>
                </a:gridCol>
              </a:tblGrid>
              <a:tr h="643255">
                <a:tc>
                  <a:txBody>
                    <a:bodyPr/>
                    <a:lstStyle/>
                    <a:p>
                      <a:pPr marL="182880">
                        <a:lnSpc>
                          <a:spcPct val="100000"/>
                        </a:lnSpc>
                        <a:spcBef>
                          <a:spcPts val="325"/>
                        </a:spcBef>
                      </a:pPr>
                      <a:r>
                        <a:rPr lang="en-IN" sz="1550" b="1" spc="-25" dirty="0">
                          <a:latin typeface="Times New Roman" panose="02020603050405020304" pitchFamily="18" charset="0"/>
                          <a:cs typeface="Times New Roman" panose="02020603050405020304" pitchFamily="18" charset="0"/>
                        </a:rPr>
                        <a:t>No</a:t>
                      </a:r>
                      <a:endParaRPr lang="en-IN" sz="1550" dirty="0">
                        <a:latin typeface="Times New Roman" panose="02020603050405020304" pitchFamily="18" charset="0"/>
                        <a:cs typeface="Times New Roman" panose="02020603050405020304" pitchFamily="18" charset="0"/>
                      </a:endParaRPr>
                    </a:p>
                  </a:txBody>
                  <a:tcPr marL="0" marR="0" marT="4127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FC000"/>
                    </a:solidFill>
                  </a:tcPr>
                </a:tc>
                <a:tc>
                  <a:txBody>
                    <a:bodyPr/>
                    <a:lstStyle/>
                    <a:p>
                      <a:pPr marL="635" algn="ctr">
                        <a:lnSpc>
                          <a:spcPct val="100000"/>
                        </a:lnSpc>
                        <a:spcBef>
                          <a:spcPts val="325"/>
                        </a:spcBef>
                      </a:pPr>
                      <a:r>
                        <a:rPr lang="en-IN" sz="1550" b="1" spc="-10">
                          <a:latin typeface="Times New Roman" panose="02020603050405020304" pitchFamily="18" charset="0"/>
                          <a:cs typeface="Times New Roman" panose="02020603050405020304" pitchFamily="18" charset="0"/>
                        </a:rPr>
                        <a:t>Title</a:t>
                      </a:r>
                      <a:endParaRPr lang="en-IN" sz="1550">
                        <a:latin typeface="Times New Roman" panose="02020603050405020304" pitchFamily="18" charset="0"/>
                        <a:cs typeface="Times New Roman" panose="02020603050405020304" pitchFamily="18" charset="0"/>
                      </a:endParaRPr>
                    </a:p>
                  </a:txBody>
                  <a:tcPr marL="0" marR="0" marT="41275" marB="0">
                    <a:lnL w="12700">
                      <a:solidFill>
                        <a:srgbClr val="000000"/>
                      </a:solidFill>
                      <a:prstDash val="solid"/>
                    </a:lnL>
                    <a:lnR w="12700">
                      <a:solidFill>
                        <a:srgbClr val="000000"/>
                      </a:solidFill>
                      <a:prstDash val="solid"/>
                    </a:lnR>
                    <a:lnT w="12700">
                      <a:solidFill>
                        <a:srgbClr val="000000"/>
                      </a:solidFill>
                      <a:prstDash val="solid"/>
                    </a:lnT>
                    <a:lnB w="12700" cap="flat" cmpd="sng" algn="ctr">
                      <a:solidFill>
                        <a:srgbClr val="000000"/>
                      </a:solidFill>
                      <a:prstDash val="solid"/>
                      <a:round/>
                      <a:headEnd type="none" w="med" len="med"/>
                      <a:tailEnd type="none" w="med" len="med"/>
                    </a:lnB>
                    <a:solidFill>
                      <a:srgbClr val="FFC000"/>
                    </a:solidFill>
                  </a:tcPr>
                </a:tc>
                <a:tc>
                  <a:txBody>
                    <a:bodyPr/>
                    <a:lstStyle/>
                    <a:p>
                      <a:pPr marL="514984">
                        <a:lnSpc>
                          <a:spcPct val="100000"/>
                        </a:lnSpc>
                        <a:spcBef>
                          <a:spcPts val="325"/>
                        </a:spcBef>
                      </a:pPr>
                      <a:r>
                        <a:rPr lang="en-IN" sz="1550" b="1" spc="-10" dirty="0">
                          <a:latin typeface="Times New Roman" panose="02020603050405020304" pitchFamily="18" charset="0"/>
                          <a:cs typeface="Times New Roman" panose="02020603050405020304" pitchFamily="18" charset="0"/>
                        </a:rPr>
                        <a:t>Author</a:t>
                      </a:r>
                      <a:endParaRPr lang="en-IN" sz="1550" dirty="0">
                        <a:latin typeface="Times New Roman" panose="02020603050405020304" pitchFamily="18" charset="0"/>
                        <a:cs typeface="Times New Roman" panose="02020603050405020304" pitchFamily="18" charset="0"/>
                      </a:endParaRPr>
                    </a:p>
                  </a:txBody>
                  <a:tcPr marL="0" marR="0" marT="41275" marB="0">
                    <a:lnL w="12700">
                      <a:solidFill>
                        <a:srgbClr val="000000"/>
                      </a:solidFill>
                      <a:prstDash val="solid"/>
                    </a:lnL>
                    <a:lnR w="12700">
                      <a:solidFill>
                        <a:srgbClr val="000000"/>
                      </a:solidFill>
                      <a:prstDash val="solid"/>
                    </a:lnR>
                    <a:lnT w="12700">
                      <a:solidFill>
                        <a:srgbClr val="000000"/>
                      </a:solidFill>
                      <a:prstDash val="solid"/>
                    </a:lnT>
                    <a:lnB w="12700" cap="flat" cmpd="sng" algn="ctr">
                      <a:solidFill>
                        <a:srgbClr val="000000"/>
                      </a:solidFill>
                      <a:prstDash val="solid"/>
                      <a:round/>
                      <a:headEnd type="none" w="med" len="med"/>
                      <a:tailEnd type="none" w="med" len="med"/>
                    </a:lnB>
                    <a:solidFill>
                      <a:srgbClr val="FFC000"/>
                    </a:solidFill>
                  </a:tcPr>
                </a:tc>
                <a:tc>
                  <a:txBody>
                    <a:bodyPr/>
                    <a:lstStyle/>
                    <a:p>
                      <a:pPr marL="657225" marR="147955" indent="-494665">
                        <a:lnSpc>
                          <a:spcPct val="104900"/>
                        </a:lnSpc>
                        <a:spcBef>
                          <a:spcPts val="229"/>
                        </a:spcBef>
                      </a:pPr>
                      <a:r>
                        <a:rPr lang="en-IN" sz="1550" b="1">
                          <a:latin typeface="Times New Roman" panose="02020603050405020304" pitchFamily="18" charset="0"/>
                          <a:cs typeface="Times New Roman" panose="02020603050405020304" pitchFamily="18" charset="0"/>
                        </a:rPr>
                        <a:t>Journal</a:t>
                      </a:r>
                      <a:r>
                        <a:rPr lang="en-IN" sz="1550" b="1" spc="130">
                          <a:latin typeface="Times New Roman" panose="02020603050405020304" pitchFamily="18" charset="0"/>
                          <a:cs typeface="Times New Roman" panose="02020603050405020304" pitchFamily="18" charset="0"/>
                        </a:rPr>
                        <a:t> </a:t>
                      </a:r>
                      <a:r>
                        <a:rPr lang="en-IN" sz="1550" b="1">
                          <a:latin typeface="Times New Roman" panose="02020603050405020304" pitchFamily="18" charset="0"/>
                          <a:cs typeface="Times New Roman" panose="02020603050405020304" pitchFamily="18" charset="0"/>
                        </a:rPr>
                        <a:t>Name</a:t>
                      </a:r>
                      <a:r>
                        <a:rPr lang="en-IN" sz="1550" b="1" spc="90">
                          <a:latin typeface="Times New Roman" panose="02020603050405020304" pitchFamily="18" charset="0"/>
                          <a:cs typeface="Times New Roman" panose="02020603050405020304" pitchFamily="18" charset="0"/>
                        </a:rPr>
                        <a:t> </a:t>
                      </a:r>
                      <a:r>
                        <a:rPr lang="en-IN" sz="1550" b="1" spc="-50">
                          <a:latin typeface="Times New Roman" panose="02020603050405020304" pitchFamily="18" charset="0"/>
                          <a:cs typeface="Times New Roman" panose="02020603050405020304" pitchFamily="18" charset="0"/>
                        </a:rPr>
                        <a:t>&amp; </a:t>
                      </a:r>
                      <a:r>
                        <a:rPr lang="en-IN" sz="1550" b="1" spc="-20">
                          <a:latin typeface="Times New Roman" panose="02020603050405020304" pitchFamily="18" charset="0"/>
                          <a:cs typeface="Times New Roman" panose="02020603050405020304" pitchFamily="18" charset="0"/>
                        </a:rPr>
                        <a:t>Year</a:t>
                      </a:r>
                      <a:endParaRPr lang="en-IN" sz="1550">
                        <a:latin typeface="Times New Roman" panose="02020603050405020304" pitchFamily="18" charset="0"/>
                        <a:cs typeface="Times New Roman" panose="02020603050405020304" pitchFamily="18" charset="0"/>
                      </a:endParaRPr>
                    </a:p>
                  </a:txBody>
                  <a:tcPr marL="0" marR="0" marT="29209" marB="0">
                    <a:lnL w="12700">
                      <a:solidFill>
                        <a:srgbClr val="000000"/>
                      </a:solidFill>
                      <a:prstDash val="solid"/>
                    </a:lnL>
                    <a:lnR w="12700">
                      <a:solidFill>
                        <a:srgbClr val="000000"/>
                      </a:solidFill>
                      <a:prstDash val="solid"/>
                    </a:lnR>
                    <a:lnT w="12700">
                      <a:solidFill>
                        <a:srgbClr val="000000"/>
                      </a:solidFill>
                      <a:prstDash val="solid"/>
                    </a:lnT>
                    <a:lnB w="12700" cap="flat" cmpd="sng" algn="ctr">
                      <a:solidFill>
                        <a:srgbClr val="000000"/>
                      </a:solidFill>
                      <a:prstDash val="solid"/>
                      <a:round/>
                      <a:headEnd type="none" w="med" len="med"/>
                      <a:tailEnd type="none" w="med" len="med"/>
                    </a:lnB>
                    <a:solidFill>
                      <a:srgbClr val="FFC000"/>
                    </a:solidFill>
                  </a:tcPr>
                </a:tc>
                <a:tc>
                  <a:txBody>
                    <a:bodyPr/>
                    <a:lstStyle/>
                    <a:p>
                      <a:pPr marL="588010" marR="367030" indent="-208915">
                        <a:lnSpc>
                          <a:spcPct val="104900"/>
                        </a:lnSpc>
                        <a:spcBef>
                          <a:spcPts val="229"/>
                        </a:spcBef>
                      </a:pPr>
                      <a:r>
                        <a:rPr lang="en-IN" sz="1550" b="1" spc="-10">
                          <a:latin typeface="Times New Roman" panose="02020603050405020304" pitchFamily="18" charset="0"/>
                          <a:cs typeface="Times New Roman" panose="02020603050405020304" pitchFamily="18" charset="0"/>
                        </a:rPr>
                        <a:t>Methodology Adapted</a:t>
                      </a:r>
                      <a:endParaRPr lang="en-IN" sz="1550">
                        <a:latin typeface="Times New Roman" panose="02020603050405020304" pitchFamily="18" charset="0"/>
                        <a:cs typeface="Times New Roman" panose="02020603050405020304" pitchFamily="18" charset="0"/>
                      </a:endParaRPr>
                    </a:p>
                  </a:txBody>
                  <a:tcPr marL="0" marR="0" marT="29209" marB="0">
                    <a:lnL w="12700">
                      <a:solidFill>
                        <a:srgbClr val="000000"/>
                      </a:solidFill>
                      <a:prstDash val="solid"/>
                    </a:lnL>
                    <a:lnR w="12700">
                      <a:solidFill>
                        <a:srgbClr val="000000"/>
                      </a:solidFill>
                      <a:prstDash val="solid"/>
                    </a:lnR>
                    <a:lnT w="12700">
                      <a:solidFill>
                        <a:srgbClr val="000000"/>
                      </a:solidFill>
                      <a:prstDash val="solid"/>
                    </a:lnT>
                    <a:lnB w="12700" cap="flat" cmpd="sng" algn="ctr">
                      <a:solidFill>
                        <a:srgbClr val="000000"/>
                      </a:solidFill>
                      <a:prstDash val="solid"/>
                      <a:round/>
                      <a:headEnd type="none" w="med" len="med"/>
                      <a:tailEnd type="none" w="med" len="med"/>
                    </a:lnB>
                    <a:solidFill>
                      <a:srgbClr val="FFC000"/>
                    </a:solidFill>
                  </a:tcPr>
                </a:tc>
                <a:tc>
                  <a:txBody>
                    <a:bodyPr/>
                    <a:lstStyle/>
                    <a:p>
                      <a:pPr marL="254635">
                        <a:lnSpc>
                          <a:spcPct val="100000"/>
                        </a:lnSpc>
                        <a:spcBef>
                          <a:spcPts val="325"/>
                        </a:spcBef>
                      </a:pPr>
                      <a:r>
                        <a:rPr lang="en-IN" sz="1550" b="1">
                          <a:latin typeface="Times New Roman" panose="02020603050405020304" pitchFamily="18" charset="0"/>
                          <a:cs typeface="Times New Roman" panose="02020603050405020304" pitchFamily="18" charset="0"/>
                        </a:rPr>
                        <a:t>Key</a:t>
                      </a:r>
                      <a:r>
                        <a:rPr lang="en-IN" sz="1550" b="1" spc="45">
                          <a:latin typeface="Times New Roman" panose="02020603050405020304" pitchFamily="18" charset="0"/>
                          <a:cs typeface="Times New Roman" panose="02020603050405020304" pitchFamily="18" charset="0"/>
                        </a:rPr>
                        <a:t> </a:t>
                      </a:r>
                      <a:r>
                        <a:rPr lang="en-IN" sz="1550" b="1" spc="-10">
                          <a:latin typeface="Times New Roman" panose="02020603050405020304" pitchFamily="18" charset="0"/>
                          <a:cs typeface="Times New Roman" panose="02020603050405020304" pitchFamily="18" charset="0"/>
                        </a:rPr>
                        <a:t>Findings</a:t>
                      </a:r>
                      <a:endParaRPr lang="en-IN" sz="1550">
                        <a:latin typeface="Times New Roman" panose="02020603050405020304" pitchFamily="18" charset="0"/>
                        <a:cs typeface="Times New Roman" panose="02020603050405020304" pitchFamily="18" charset="0"/>
                      </a:endParaRPr>
                    </a:p>
                  </a:txBody>
                  <a:tcPr marL="0" marR="0" marT="41275" marB="0">
                    <a:lnL w="12700">
                      <a:solidFill>
                        <a:srgbClr val="000000"/>
                      </a:solidFill>
                      <a:prstDash val="solid"/>
                    </a:lnL>
                    <a:lnR w="12700">
                      <a:solidFill>
                        <a:srgbClr val="000000"/>
                      </a:solidFill>
                      <a:prstDash val="solid"/>
                    </a:lnR>
                    <a:lnT w="12700">
                      <a:solidFill>
                        <a:srgbClr val="000000"/>
                      </a:solidFill>
                      <a:prstDash val="solid"/>
                    </a:lnT>
                    <a:lnB w="12700" cap="flat" cmpd="sng" algn="ctr">
                      <a:solidFill>
                        <a:srgbClr val="000000"/>
                      </a:solidFill>
                      <a:prstDash val="solid"/>
                      <a:round/>
                      <a:headEnd type="none" w="med" len="med"/>
                      <a:tailEnd type="none" w="med" len="med"/>
                    </a:lnB>
                    <a:solidFill>
                      <a:srgbClr val="FFC000"/>
                    </a:solidFill>
                  </a:tcPr>
                </a:tc>
                <a:tc>
                  <a:txBody>
                    <a:bodyPr/>
                    <a:lstStyle/>
                    <a:p>
                      <a:pPr marL="19050" algn="ctr">
                        <a:lnSpc>
                          <a:spcPct val="100000"/>
                        </a:lnSpc>
                        <a:spcBef>
                          <a:spcPts val="325"/>
                        </a:spcBef>
                      </a:pPr>
                      <a:r>
                        <a:rPr sz="1550" b="1" spc="-20" dirty="0">
                          <a:latin typeface="Times New Roman" panose="02020603050405020304" pitchFamily="18" charset="0"/>
                          <a:cs typeface="Times New Roman" panose="02020603050405020304" pitchFamily="18" charset="0"/>
                        </a:rPr>
                        <a:t>Gaps</a:t>
                      </a:r>
                      <a:endParaRPr sz="1550" dirty="0">
                        <a:latin typeface="Times New Roman" panose="02020603050405020304" pitchFamily="18" charset="0"/>
                        <a:cs typeface="Times New Roman" panose="02020603050405020304" pitchFamily="18" charset="0"/>
                      </a:endParaRPr>
                    </a:p>
                  </a:txBody>
                  <a:tcPr marL="0" marR="0" marT="41275" marB="0">
                    <a:lnL w="12700">
                      <a:solidFill>
                        <a:srgbClr val="000000"/>
                      </a:solidFill>
                      <a:prstDash val="solid"/>
                    </a:lnL>
                    <a:lnR w="12700">
                      <a:solidFill>
                        <a:srgbClr val="000000"/>
                      </a:solidFill>
                      <a:prstDash val="solid"/>
                    </a:lnR>
                    <a:lnT w="12700">
                      <a:solidFill>
                        <a:srgbClr val="000000"/>
                      </a:solidFill>
                      <a:prstDash val="solid"/>
                    </a:lnT>
                    <a:lnB w="12700" cap="flat" cmpd="sng" algn="ctr">
                      <a:solidFill>
                        <a:srgbClr val="000000"/>
                      </a:solidFill>
                      <a:prstDash val="solid"/>
                      <a:round/>
                      <a:headEnd type="none" w="med" len="med"/>
                      <a:tailEnd type="none" w="med" len="med"/>
                    </a:lnB>
                    <a:solidFill>
                      <a:srgbClr val="FFC000"/>
                    </a:solidFill>
                  </a:tcPr>
                </a:tc>
                <a:extLst>
                  <a:ext uri="{0D108BD9-81ED-4DB2-BD59-A6C34878D82A}">
                    <a16:rowId xmlns:a16="http://schemas.microsoft.com/office/drawing/2014/main" val="10000"/>
                  </a:ext>
                </a:extLst>
              </a:tr>
              <a:tr h="0">
                <a:tc>
                  <a:txBody>
                    <a:bodyPr/>
                    <a:lstStyle/>
                    <a:p>
                      <a:pPr marL="92075" algn="ctr">
                        <a:lnSpc>
                          <a:spcPct val="100000"/>
                        </a:lnSpc>
                        <a:spcBef>
                          <a:spcPts val="265"/>
                        </a:spcBef>
                      </a:pPr>
                      <a:r>
                        <a:rPr lang="en-US" sz="1400" dirty="0">
                          <a:latin typeface="Times New Roman" panose="02020603050405020304" pitchFamily="18" charset="0"/>
                          <a:cs typeface="Times New Roman" panose="02020603050405020304" pitchFamily="18" charset="0"/>
                        </a:rPr>
                        <a:t>7</a:t>
                      </a:r>
                      <a:endParaRPr sz="1400" dirty="0">
                        <a:latin typeface="Times New Roman" panose="02020603050405020304" pitchFamily="18" charset="0"/>
                        <a:cs typeface="Times New Roman" panose="02020603050405020304" pitchFamily="18" charset="0"/>
                      </a:endParaRPr>
                    </a:p>
                  </a:txBody>
                  <a:tcPr marL="0" marR="0" marT="33655" marB="0">
                    <a:lnL w="12700">
                      <a:solidFill>
                        <a:srgbClr val="000000"/>
                      </a:solidFill>
                      <a:prstDash val="soli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a:solidFill>
                        <a:srgbClr val="000000"/>
                      </a:solidFill>
                      <a:prstDash val="solid"/>
                    </a:lnB>
                  </a:tcPr>
                </a:tc>
                <a:tc>
                  <a:txBody>
                    <a:bodyPr/>
                    <a:lstStyle/>
                    <a:p>
                      <a:pPr algn="ctr" fontAlgn="t">
                        <a:buNone/>
                      </a:pPr>
                      <a:r>
                        <a:rPr lang="en-IN" sz="1400" b="0" i="0" u="none" strike="noStrike" dirty="0">
                          <a:solidFill>
                            <a:srgbClr val="000000"/>
                          </a:solidFill>
                          <a:effectLst/>
                          <a:latin typeface="Times New Roman" panose="02020603050405020304" pitchFamily="18" charset="0"/>
                          <a:cs typeface="Times New Roman" panose="02020603050405020304" pitchFamily="18" charset="0"/>
                        </a:rPr>
                        <a:t>EfficientFormerV2: Parameter-Efficient Vision Transformers</a:t>
                      </a:r>
                    </a:p>
                  </a:txBody>
                  <a:tcPr marL="7620" marR="7620" marT="762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t">
                        <a:buNone/>
                      </a:pPr>
                      <a:r>
                        <a:rPr lang="it-IT" sz="1400" b="0" i="0" u="none" strike="noStrike" dirty="0">
                          <a:solidFill>
                            <a:srgbClr val="000000"/>
                          </a:solidFill>
                          <a:effectLst/>
                          <a:latin typeface="Times New Roman" panose="02020603050405020304" pitchFamily="18" charset="0"/>
                          <a:cs typeface="Times New Roman" panose="02020603050405020304" pitchFamily="18" charset="0"/>
                        </a:rPr>
                        <a:t>Y. Li et al.</a:t>
                      </a:r>
                    </a:p>
                  </a:txBody>
                  <a:tcPr marL="7620" marR="7620" marT="762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a:solidFill>
                        <a:srgbClr val="000000"/>
                      </a:solidFill>
                      <a:prstDash val="solid"/>
                    </a:lnB>
                  </a:tcPr>
                </a:tc>
                <a:tc>
                  <a:txBody>
                    <a:bodyPr/>
                    <a:lstStyle/>
                    <a:p>
                      <a:pPr algn="ctr" fontAlgn="t">
                        <a:buNone/>
                      </a:pPr>
                      <a:r>
                        <a:rPr lang="en-IN" sz="1400" b="0" i="0" u="sng" strike="noStrike">
                          <a:solidFill>
                            <a:srgbClr val="0563C1"/>
                          </a:solidFill>
                          <a:effectLst/>
                          <a:latin typeface="Times New Roman" panose="02020603050405020304" pitchFamily="18" charset="0"/>
                          <a:cs typeface="Times New Roman" panose="02020603050405020304" pitchFamily="18" charset="0"/>
                          <a:hlinkClick r:id="rId3"/>
                        </a:rPr>
                        <a:t>https://arxiv.org/abs/2206.01191</a:t>
                      </a:r>
                      <a:endParaRPr lang="en-IN" sz="1400" b="0" i="0" u="sng" strike="noStrike">
                        <a:solidFill>
                          <a:srgbClr val="0563C1"/>
                        </a:solidFill>
                        <a:effectLst/>
                        <a:latin typeface="Times New Roman" panose="02020603050405020304" pitchFamily="18" charset="0"/>
                        <a:cs typeface="Times New Roman" panose="02020603050405020304" pitchFamily="18" charset="0"/>
                      </a:endParaRPr>
                    </a:p>
                  </a:txBody>
                  <a:tcPr marL="7620" marR="7620" marT="762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a:solidFill>
                        <a:srgbClr val="000000"/>
                      </a:solidFill>
                      <a:prstDash val="solid"/>
                    </a:lnB>
                  </a:tcPr>
                </a:tc>
                <a:tc>
                  <a:txBody>
                    <a:bodyPr/>
                    <a:lstStyle/>
                    <a:p>
                      <a:pPr algn="ctr" fontAlgn="t">
                        <a:buNone/>
                      </a:pPr>
                      <a:r>
                        <a:rPr lang="en-US" sz="1400" b="0" i="0" u="none" strike="noStrike">
                          <a:solidFill>
                            <a:srgbClr val="000000"/>
                          </a:solidFill>
                          <a:effectLst/>
                          <a:latin typeface="Times New Roman" panose="02020603050405020304" pitchFamily="18" charset="0"/>
                          <a:cs typeface="Times New Roman" panose="02020603050405020304" pitchFamily="18" charset="0"/>
                        </a:rPr>
                        <a:t>Designed lightweight transformer architecture suitable for efficient inference and mobile deployment.</a:t>
                      </a:r>
                    </a:p>
                  </a:txBody>
                  <a:tcPr marL="7620" marR="7620" marT="762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a:solidFill>
                        <a:srgbClr val="000000"/>
                      </a:solidFill>
                      <a:prstDash val="solid"/>
                    </a:lnB>
                  </a:tcPr>
                </a:tc>
                <a:tc>
                  <a:txBody>
                    <a:bodyPr/>
                    <a:lstStyle/>
                    <a:p>
                      <a:pPr algn="ctr" fontAlgn="t">
                        <a:buNone/>
                      </a:pPr>
                      <a:r>
                        <a:rPr lang="en-US" sz="1400" b="0" i="0" u="none" strike="noStrike">
                          <a:solidFill>
                            <a:srgbClr val="000000"/>
                          </a:solidFill>
                          <a:effectLst/>
                          <a:latin typeface="Times New Roman" panose="02020603050405020304" pitchFamily="18" charset="0"/>
                          <a:cs typeface="Times New Roman" panose="02020603050405020304" pitchFamily="18" charset="0"/>
                        </a:rPr>
                        <a:t>Maintained strong performance while reducing parameter count and inference time.</a:t>
                      </a:r>
                    </a:p>
                  </a:txBody>
                  <a:tcPr marL="7620" marR="7620" marT="762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t">
                        <a:buNone/>
                      </a:pPr>
                      <a:r>
                        <a:rPr lang="en-US" sz="1400" b="0" i="0" u="none" strike="noStrike">
                          <a:solidFill>
                            <a:srgbClr val="000000"/>
                          </a:solidFill>
                          <a:effectLst/>
                          <a:latin typeface="Times New Roman" panose="02020603050405020304" pitchFamily="18" charset="0"/>
                          <a:cs typeface="Times New Roman" panose="02020603050405020304" pitchFamily="18" charset="0"/>
                        </a:rPr>
                        <a:t>Not tested extensively on dermoscopic datasets and may struggle with fine texture details.</a:t>
                      </a:r>
                    </a:p>
                  </a:txBody>
                  <a:tcPr marL="7620" marR="7620" marT="7620" marB="0">
                    <a:lnL w="12700" cap="flat" cmpd="sng" algn="ctr">
                      <a:solidFill>
                        <a:srgbClr val="000000"/>
                      </a:solidFill>
                      <a:prstDash val="solid"/>
                      <a:round/>
                      <a:headEnd type="none" w="med" len="med"/>
                      <a:tailEnd type="none" w="med" len="med"/>
                    </a:lnL>
                    <a:lnR w="12700">
                      <a:solidFill>
                        <a:srgbClr val="000000"/>
                      </a:solidFill>
                      <a:prstDash val="solid"/>
                    </a:lnR>
                    <a:lnT w="12700" cap="flat" cmpd="sng" algn="ctr">
                      <a:solidFill>
                        <a:srgbClr val="000000"/>
                      </a:solidFill>
                      <a:prstDash val="solid"/>
                      <a:round/>
                      <a:headEnd type="none" w="med" len="med"/>
                      <a:tailEnd type="none" w="med" len="med"/>
                    </a:lnT>
                    <a:lnB w="12700">
                      <a:solidFill>
                        <a:srgbClr val="000000"/>
                      </a:solidFill>
                      <a:prstDash val="solid"/>
                    </a:lnB>
                  </a:tcPr>
                </a:tc>
                <a:extLst>
                  <a:ext uri="{0D108BD9-81ED-4DB2-BD59-A6C34878D82A}">
                    <a16:rowId xmlns:a16="http://schemas.microsoft.com/office/drawing/2014/main" val="10002"/>
                  </a:ext>
                </a:extLst>
              </a:tr>
              <a:tr h="894080">
                <a:tc>
                  <a:txBody>
                    <a:bodyPr/>
                    <a:lstStyle/>
                    <a:p>
                      <a:pPr marL="92075" algn="ctr">
                        <a:lnSpc>
                          <a:spcPct val="100000"/>
                        </a:lnSpc>
                        <a:spcBef>
                          <a:spcPts val="285"/>
                        </a:spcBef>
                      </a:pPr>
                      <a:r>
                        <a:rPr lang="en-US" sz="1400" dirty="0">
                          <a:latin typeface="Times New Roman" panose="02020603050405020304" pitchFamily="18" charset="0"/>
                          <a:cs typeface="Times New Roman" panose="02020603050405020304" pitchFamily="18" charset="0"/>
                        </a:rPr>
                        <a:t>8</a:t>
                      </a:r>
                      <a:endParaRPr sz="1400" dirty="0">
                        <a:latin typeface="Times New Roman" panose="02020603050405020304" pitchFamily="18" charset="0"/>
                        <a:cs typeface="Times New Roman" panose="02020603050405020304" pitchFamily="18" charset="0"/>
                      </a:endParaRPr>
                    </a:p>
                  </a:txBody>
                  <a:tcPr marL="0" marR="0" marT="36195" marB="0">
                    <a:lnL w="12700">
                      <a:solidFill>
                        <a:srgbClr val="000000"/>
                      </a:solidFill>
                      <a:prstDash val="soli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t">
                        <a:buNone/>
                      </a:pPr>
                      <a:r>
                        <a:rPr lang="en-US" sz="1400" b="0" i="0" u="none" strike="noStrike" dirty="0">
                          <a:solidFill>
                            <a:srgbClr val="000000"/>
                          </a:solidFill>
                          <a:effectLst/>
                          <a:latin typeface="Times New Roman" panose="02020603050405020304" pitchFamily="18" charset="0"/>
                          <a:cs typeface="Times New Roman" panose="02020603050405020304" pitchFamily="18" charset="0"/>
                        </a:rPr>
                        <a:t>Hybrid Deep Learning Approaches for Skin Lesion Classification</a:t>
                      </a:r>
                    </a:p>
                  </a:txBody>
                  <a:tcPr marL="7620" marR="7620" marT="762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t">
                        <a:buNone/>
                      </a:pPr>
                      <a:r>
                        <a:rPr lang="en-IN" sz="1400" b="0" i="0" u="none" strike="noStrike" dirty="0">
                          <a:solidFill>
                            <a:srgbClr val="000000"/>
                          </a:solidFill>
                          <a:effectLst/>
                          <a:latin typeface="Times New Roman" panose="02020603050405020304" pitchFamily="18" charset="0"/>
                          <a:cs typeface="Times New Roman" panose="02020603050405020304" pitchFamily="18" charset="0"/>
                        </a:rPr>
                        <a:t>M.A. Mohammed et al.</a:t>
                      </a:r>
                    </a:p>
                  </a:txBody>
                  <a:tcPr marL="7620" marR="7620" marT="762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t">
                        <a:buNone/>
                      </a:pPr>
                      <a:r>
                        <a:rPr lang="en-IN" sz="1400" b="0" i="0" u="sng" strike="noStrike">
                          <a:solidFill>
                            <a:srgbClr val="0563C1"/>
                          </a:solidFill>
                          <a:effectLst/>
                          <a:latin typeface="Times New Roman" panose="02020603050405020304" pitchFamily="18" charset="0"/>
                          <a:cs typeface="Times New Roman" panose="02020603050405020304" pitchFamily="18" charset="0"/>
                          <a:hlinkClick r:id="rId4"/>
                        </a:rPr>
                        <a:t>https://www.techscience.com/cmc/v65n2/38784</a:t>
                      </a:r>
                      <a:endParaRPr lang="en-IN" sz="1400" b="0" i="0" u="sng" strike="noStrike">
                        <a:solidFill>
                          <a:srgbClr val="0563C1"/>
                        </a:solidFill>
                        <a:effectLst/>
                        <a:latin typeface="Times New Roman" panose="02020603050405020304" pitchFamily="18" charset="0"/>
                        <a:cs typeface="Times New Roman" panose="02020603050405020304" pitchFamily="18" charset="0"/>
                      </a:endParaRPr>
                    </a:p>
                  </a:txBody>
                  <a:tcPr marL="7620" marR="7620" marT="762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t">
                        <a:buNone/>
                      </a:pPr>
                      <a:r>
                        <a:rPr lang="en-US" sz="1400" b="0" i="0" u="none" strike="noStrike" dirty="0">
                          <a:solidFill>
                            <a:srgbClr val="000000"/>
                          </a:solidFill>
                          <a:effectLst/>
                          <a:latin typeface="Times New Roman" panose="02020603050405020304" pitchFamily="18" charset="0"/>
                          <a:cs typeface="Times New Roman" panose="02020603050405020304" pitchFamily="18" charset="0"/>
                        </a:rPr>
                        <a:t>Combined CNN deep feature extraction with SVM classifier for lesion diagnosis.</a:t>
                      </a:r>
                    </a:p>
                  </a:txBody>
                  <a:tcPr marL="7620" marR="7620" marT="762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t">
                        <a:buNone/>
                      </a:pPr>
                      <a:r>
                        <a:rPr lang="en-US" sz="1400" b="0" i="0" u="none" strike="noStrike">
                          <a:solidFill>
                            <a:srgbClr val="000000"/>
                          </a:solidFill>
                          <a:effectLst/>
                          <a:latin typeface="Times New Roman" panose="02020603050405020304" pitchFamily="18" charset="0"/>
                          <a:cs typeface="Times New Roman" panose="02020603050405020304" pitchFamily="18" charset="0"/>
                        </a:rPr>
                        <a:t>Improved melanoma detection rates and reduced false negatives.</a:t>
                      </a:r>
                    </a:p>
                  </a:txBody>
                  <a:tcPr marL="7620" marR="7620" marT="762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t">
                        <a:buNone/>
                      </a:pPr>
                      <a:r>
                        <a:rPr lang="en-US" sz="1400" b="0" i="0" u="none" strike="noStrike" dirty="0">
                          <a:solidFill>
                            <a:srgbClr val="000000"/>
                          </a:solidFill>
                          <a:effectLst/>
                          <a:latin typeface="Times New Roman" panose="02020603050405020304" pitchFamily="18" charset="0"/>
                          <a:cs typeface="Times New Roman" panose="02020603050405020304" pitchFamily="18" charset="0"/>
                        </a:rPr>
                        <a:t>Restricted to binary classification and lacks transformer-based advancements.</a:t>
                      </a:r>
                    </a:p>
                  </a:txBody>
                  <a:tcPr marL="7620" marR="7620" marT="7620" marB="0">
                    <a:lnL w="12700" cap="flat" cmpd="sng" algn="ctr">
                      <a:solidFill>
                        <a:srgbClr val="000000"/>
                      </a:solidFill>
                      <a:prstDash val="solid"/>
                      <a:round/>
                      <a:headEnd type="none" w="med" len="med"/>
                      <a:tailEnd type="none" w="med" len="med"/>
                    </a:lnL>
                    <a:lnR w="12700">
                      <a:solidFill>
                        <a:srgbClr val="000000"/>
                      </a:solidFill>
                      <a:prstDash val="soli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28880604"/>
                  </a:ext>
                </a:extLst>
              </a:tr>
              <a:tr h="894080">
                <a:tc>
                  <a:txBody>
                    <a:bodyPr/>
                    <a:lstStyle/>
                    <a:p>
                      <a:pPr marL="92075" algn="ctr">
                        <a:lnSpc>
                          <a:spcPct val="100000"/>
                        </a:lnSpc>
                        <a:spcBef>
                          <a:spcPts val="265"/>
                        </a:spcBef>
                      </a:pPr>
                      <a:r>
                        <a:rPr lang="en-IN" sz="1400" dirty="0">
                          <a:latin typeface="Calibri"/>
                          <a:cs typeface="Calibri"/>
                        </a:rPr>
                        <a:t>9</a:t>
                      </a:r>
                      <a:endParaRPr sz="1400" dirty="0">
                        <a:latin typeface="Calibri"/>
                        <a:cs typeface="Calibri"/>
                      </a:endParaRPr>
                    </a:p>
                  </a:txBody>
                  <a:tcPr marL="0" marR="0" marT="33655" marB="0">
                    <a:lnL w="12700">
                      <a:solidFill>
                        <a:srgbClr val="000000"/>
                      </a:solidFill>
                      <a:prstDash val="soli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t">
                        <a:buNone/>
                      </a:pPr>
                      <a:r>
                        <a:rPr lang="en-US" sz="1400" b="0" i="0" u="none" strike="noStrike" dirty="0">
                          <a:solidFill>
                            <a:srgbClr val="000000"/>
                          </a:solidFill>
                          <a:effectLst/>
                          <a:latin typeface="Times New Roman" panose="02020603050405020304" pitchFamily="18" charset="0"/>
                          <a:cs typeface="Times New Roman" panose="02020603050405020304" pitchFamily="18" charset="0"/>
                        </a:rPr>
                        <a:t>Data-Efficient Deep Learning for </a:t>
                      </a:r>
                      <a:r>
                        <a:rPr lang="en-US" sz="1400" b="0" i="0" u="none" strike="noStrike" dirty="0" err="1">
                          <a:solidFill>
                            <a:srgbClr val="000000"/>
                          </a:solidFill>
                          <a:effectLst/>
                          <a:latin typeface="Times New Roman" panose="02020603050405020304" pitchFamily="18" charset="0"/>
                          <a:cs typeface="Times New Roman" panose="02020603050405020304" pitchFamily="18" charset="0"/>
                        </a:rPr>
                        <a:t>Dermoscopy</a:t>
                      </a:r>
                      <a:r>
                        <a:rPr lang="en-US" sz="1400" b="0" i="0" u="none" strike="noStrike" dirty="0">
                          <a:solidFill>
                            <a:srgbClr val="000000"/>
                          </a:solidFill>
                          <a:effectLst/>
                          <a:latin typeface="Times New Roman" panose="02020603050405020304" pitchFamily="18" charset="0"/>
                          <a:cs typeface="Times New Roman" panose="02020603050405020304" pitchFamily="18" charset="0"/>
                        </a:rPr>
                        <a:t> Image Analysis</a:t>
                      </a:r>
                    </a:p>
                  </a:txBody>
                  <a:tcPr marL="7620" marR="7620" marT="762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t">
                        <a:buNone/>
                      </a:pPr>
                      <a:r>
                        <a:rPr lang="da-DK" sz="1400" b="0" i="0" u="none" strike="noStrike">
                          <a:solidFill>
                            <a:srgbClr val="000000"/>
                          </a:solidFill>
                          <a:effectLst/>
                          <a:latin typeface="Times New Roman" panose="02020603050405020304" pitchFamily="18" charset="0"/>
                          <a:cs typeface="Times New Roman" panose="02020603050405020304" pitchFamily="18" charset="0"/>
                        </a:rPr>
                        <a:t>E. Valle et al., 2020</a:t>
                      </a:r>
                    </a:p>
                  </a:txBody>
                  <a:tcPr marL="7620" marR="7620" marT="762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t">
                        <a:buNone/>
                      </a:pPr>
                      <a:r>
                        <a:rPr lang="en-IN" sz="1400" b="0" i="0" u="sng" strike="noStrike">
                          <a:solidFill>
                            <a:srgbClr val="0563C1"/>
                          </a:solidFill>
                          <a:effectLst/>
                          <a:latin typeface="Times New Roman" panose="02020603050405020304" pitchFamily="18" charset="0"/>
                          <a:cs typeface="Times New Roman" panose="02020603050405020304" pitchFamily="18" charset="0"/>
                          <a:hlinkClick r:id="rId5"/>
                        </a:rPr>
                        <a:t>https://www.sciencedirect.com/science/article/pii/S0010482520303341</a:t>
                      </a:r>
                      <a:endParaRPr lang="en-IN" sz="1400" b="0" i="0" u="sng" strike="noStrike">
                        <a:solidFill>
                          <a:srgbClr val="0563C1"/>
                        </a:solidFill>
                        <a:effectLst/>
                        <a:latin typeface="Times New Roman" panose="02020603050405020304" pitchFamily="18" charset="0"/>
                        <a:cs typeface="Times New Roman" panose="02020603050405020304" pitchFamily="18" charset="0"/>
                      </a:endParaRPr>
                    </a:p>
                  </a:txBody>
                  <a:tcPr marL="7620" marR="7620" marT="762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t">
                        <a:buNone/>
                      </a:pPr>
                      <a:r>
                        <a:rPr lang="en-US" sz="1400" b="0" i="0" u="none" strike="noStrike">
                          <a:solidFill>
                            <a:srgbClr val="000000"/>
                          </a:solidFill>
                          <a:effectLst/>
                          <a:latin typeface="Times New Roman" panose="02020603050405020304" pitchFamily="18" charset="0"/>
                          <a:cs typeface="Times New Roman" panose="02020603050405020304" pitchFamily="18" charset="0"/>
                        </a:rPr>
                        <a:t>Applied transfer learning and few-shot learning to reduce training data dependency.</a:t>
                      </a:r>
                    </a:p>
                  </a:txBody>
                  <a:tcPr marL="7620" marR="7620" marT="762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t">
                        <a:buNone/>
                      </a:pPr>
                      <a:r>
                        <a:rPr lang="en-US" sz="1400" b="0" i="0" u="none" strike="noStrike">
                          <a:solidFill>
                            <a:srgbClr val="000000"/>
                          </a:solidFill>
                          <a:effectLst/>
                          <a:latin typeface="Times New Roman" panose="02020603050405020304" pitchFamily="18" charset="0"/>
                          <a:cs typeface="Times New Roman" panose="02020603050405020304" pitchFamily="18" charset="0"/>
                        </a:rPr>
                        <a:t>Achieved strong accuracy using limited annotated samples.</a:t>
                      </a:r>
                    </a:p>
                  </a:txBody>
                  <a:tcPr marL="7620" marR="7620" marT="762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t">
                        <a:buNone/>
                      </a:pPr>
                      <a:r>
                        <a:rPr lang="en-US" sz="1400" b="0" i="0" u="none" strike="noStrike">
                          <a:solidFill>
                            <a:srgbClr val="000000"/>
                          </a:solidFill>
                          <a:effectLst/>
                          <a:latin typeface="Times New Roman" panose="02020603050405020304" pitchFamily="18" charset="0"/>
                          <a:cs typeface="Times New Roman" panose="02020603050405020304" pitchFamily="18" charset="0"/>
                        </a:rPr>
                        <a:t>Small dataset size restricted generalization; transformer-based techniques not explored.</a:t>
                      </a:r>
                    </a:p>
                  </a:txBody>
                  <a:tcPr marL="7620" marR="7620" marT="7620" marB="0">
                    <a:lnL w="12700" cap="flat" cmpd="sng" algn="ctr">
                      <a:solidFill>
                        <a:srgbClr val="000000"/>
                      </a:solidFill>
                      <a:prstDash val="solid"/>
                      <a:round/>
                      <a:headEnd type="none" w="med" len="med"/>
                      <a:tailEnd type="none" w="med" len="med"/>
                    </a:lnL>
                    <a:lnR w="12700">
                      <a:solidFill>
                        <a:srgbClr val="000000"/>
                      </a:solidFill>
                      <a:prstDash val="soli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47607260"/>
                  </a:ext>
                </a:extLst>
              </a:tr>
              <a:tr h="894080">
                <a:tc>
                  <a:txBody>
                    <a:bodyPr/>
                    <a:lstStyle/>
                    <a:p>
                      <a:pPr marL="92075" algn="ctr">
                        <a:lnSpc>
                          <a:spcPct val="100000"/>
                        </a:lnSpc>
                        <a:spcBef>
                          <a:spcPts val="285"/>
                        </a:spcBef>
                      </a:pPr>
                      <a:r>
                        <a:rPr lang="en-IN" sz="1400" dirty="0">
                          <a:latin typeface="Calibri"/>
                          <a:cs typeface="Calibri"/>
                        </a:rPr>
                        <a:t>10</a:t>
                      </a:r>
                      <a:endParaRPr sz="1400" dirty="0">
                        <a:latin typeface="Calibri"/>
                        <a:cs typeface="Calibri"/>
                      </a:endParaRPr>
                    </a:p>
                  </a:txBody>
                  <a:tcPr marL="0" marR="0" marT="36195" marB="0">
                    <a:lnL w="12700">
                      <a:solidFill>
                        <a:srgbClr val="000000"/>
                      </a:solidFill>
                      <a:prstDash val="soli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t">
                        <a:buNone/>
                      </a:pPr>
                      <a:r>
                        <a:rPr lang="en-US" sz="1400" b="0" i="0" u="none" strike="noStrike">
                          <a:solidFill>
                            <a:srgbClr val="000000"/>
                          </a:solidFill>
                          <a:effectLst/>
                          <a:latin typeface="Times New Roman" panose="02020603050405020304" pitchFamily="18" charset="0"/>
                          <a:cs typeface="Times New Roman" panose="02020603050405020304" pitchFamily="18" charset="0"/>
                        </a:rPr>
                        <a:t>Transfer Learning Mechanics for Medical Imaging</a:t>
                      </a:r>
                    </a:p>
                  </a:txBody>
                  <a:tcPr marL="7620" marR="7620" marT="762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t">
                        <a:buNone/>
                      </a:pPr>
                      <a:r>
                        <a:rPr lang="da-DK" sz="1400" b="0" i="0" u="none" strike="noStrike">
                          <a:solidFill>
                            <a:srgbClr val="000000"/>
                          </a:solidFill>
                          <a:effectLst/>
                          <a:latin typeface="Times New Roman" panose="02020603050405020304" pitchFamily="18" charset="0"/>
                          <a:cs typeface="Times New Roman" panose="02020603050405020304" pitchFamily="18" charset="0"/>
                        </a:rPr>
                        <a:t>M. Raghu et al., 2019</a:t>
                      </a:r>
                    </a:p>
                  </a:txBody>
                  <a:tcPr marL="7620" marR="7620" marT="762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t">
                        <a:buNone/>
                      </a:pPr>
                      <a:r>
                        <a:rPr lang="en-IN" sz="1400" b="0" i="0" u="sng" strike="noStrike">
                          <a:solidFill>
                            <a:srgbClr val="0563C1"/>
                          </a:solidFill>
                          <a:effectLst/>
                          <a:latin typeface="Times New Roman" panose="02020603050405020304" pitchFamily="18" charset="0"/>
                          <a:cs typeface="Times New Roman" panose="02020603050405020304" pitchFamily="18" charset="0"/>
                          <a:hlinkClick r:id="rId6"/>
                        </a:rPr>
                        <a:t>https://papers.nips.cc/paper/2019/hash/35e7d8c0bfffc0e6c0f2a8a1e4b4915f-Abstract.html</a:t>
                      </a:r>
                      <a:endParaRPr lang="en-IN" sz="1400" b="0" i="0" u="sng" strike="noStrike">
                        <a:solidFill>
                          <a:srgbClr val="0563C1"/>
                        </a:solidFill>
                        <a:effectLst/>
                        <a:latin typeface="Times New Roman" panose="02020603050405020304" pitchFamily="18" charset="0"/>
                        <a:cs typeface="Times New Roman" panose="02020603050405020304" pitchFamily="18" charset="0"/>
                      </a:endParaRPr>
                    </a:p>
                  </a:txBody>
                  <a:tcPr marL="7620" marR="7620" marT="762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t">
                        <a:buNone/>
                      </a:pPr>
                      <a:r>
                        <a:rPr lang="en-US" sz="1400" b="0" i="0" u="none" strike="noStrike">
                          <a:solidFill>
                            <a:srgbClr val="000000"/>
                          </a:solidFill>
                          <a:effectLst/>
                          <a:latin typeface="Times New Roman" panose="02020603050405020304" pitchFamily="18" charset="0"/>
                          <a:cs typeface="Times New Roman" panose="02020603050405020304" pitchFamily="18" charset="0"/>
                        </a:rPr>
                        <a:t>Analyzed how pretrained visual models transfer knowledge to medical imaging tasks.</a:t>
                      </a:r>
                    </a:p>
                  </a:txBody>
                  <a:tcPr marL="7620" marR="7620" marT="762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t">
                        <a:buNone/>
                      </a:pPr>
                      <a:r>
                        <a:rPr lang="en-US" sz="1400" b="0" i="0" u="none" strike="noStrike">
                          <a:solidFill>
                            <a:srgbClr val="000000"/>
                          </a:solidFill>
                          <a:effectLst/>
                          <a:latin typeface="Times New Roman" panose="02020603050405020304" pitchFamily="18" charset="0"/>
                          <a:cs typeface="Times New Roman" panose="02020603050405020304" pitchFamily="18" charset="0"/>
                        </a:rPr>
                        <a:t>Clarified when and why transfer learning improves medical image model performance.</a:t>
                      </a:r>
                    </a:p>
                  </a:txBody>
                  <a:tcPr marL="7620" marR="7620" marT="762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t">
                        <a:buNone/>
                      </a:pPr>
                      <a:r>
                        <a:rPr lang="en-US" sz="1400" b="0" i="0" u="none" strike="noStrike" dirty="0">
                          <a:solidFill>
                            <a:srgbClr val="000000"/>
                          </a:solidFill>
                          <a:effectLst/>
                          <a:latin typeface="Times New Roman" panose="02020603050405020304" pitchFamily="18" charset="0"/>
                          <a:cs typeface="Times New Roman" panose="02020603050405020304" pitchFamily="18" charset="0"/>
                        </a:rPr>
                        <a:t>Domain mismatch and interpretability challenges persist in clinical usage.</a:t>
                      </a:r>
                    </a:p>
                  </a:txBody>
                  <a:tcPr marL="7620" marR="7620" marT="7620" marB="0">
                    <a:lnL w="12700" cap="flat" cmpd="sng" algn="ctr">
                      <a:solidFill>
                        <a:srgbClr val="000000"/>
                      </a:solidFill>
                      <a:prstDash val="solid"/>
                      <a:round/>
                      <a:headEnd type="none" w="med" len="med"/>
                      <a:tailEnd type="none" w="med" len="med"/>
                    </a:lnL>
                    <a:lnR w="12700">
                      <a:solidFill>
                        <a:srgbClr val="000000"/>
                      </a:solidFill>
                      <a:prstDash val="soli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34235863"/>
                  </a:ext>
                </a:extLst>
              </a:tr>
            </a:tbl>
          </a:graphicData>
        </a:graphic>
      </p:graphicFrame>
      <p:sp>
        <p:nvSpPr>
          <p:cNvPr id="9" name="object 4">
            <a:extLst>
              <a:ext uri="{FF2B5EF4-FFF2-40B4-BE49-F238E27FC236}">
                <a16:creationId xmlns:a16="http://schemas.microsoft.com/office/drawing/2014/main" id="{612F269E-3E79-B016-4784-9A469B4831C0}"/>
              </a:ext>
            </a:extLst>
          </p:cNvPr>
          <p:cNvSpPr txBox="1">
            <a:spLocks noGrp="1"/>
          </p:cNvSpPr>
          <p:nvPr>
            <p:ph type="dt" sz="half" idx="6"/>
          </p:nvPr>
        </p:nvSpPr>
        <p:spPr>
          <a:xfrm>
            <a:off x="838200" y="6553200"/>
            <a:ext cx="737235" cy="359073"/>
          </a:xfrm>
          <a:prstGeom prst="rect">
            <a:avLst/>
          </a:prstGeom>
        </p:spPr>
        <p:txBody>
          <a:bodyPr vert="horz" wrap="square" lIns="0" tIns="0" rIns="0" bIns="0" rtlCol="0">
            <a:spAutoFit/>
          </a:bodyPr>
          <a:lstStyle/>
          <a:p>
            <a:pPr marL="12700">
              <a:lnSpc>
                <a:spcPts val="1410"/>
              </a:lnSpc>
            </a:pPr>
            <a:r>
              <a:rPr lang="en-US" spc="-10" dirty="0"/>
              <a:t>05-12-</a:t>
            </a:r>
            <a:r>
              <a:rPr lang="en-US" spc="-20" dirty="0"/>
              <a:t>2025</a:t>
            </a:r>
          </a:p>
          <a:p>
            <a:pPr marL="12700">
              <a:lnSpc>
                <a:spcPts val="1410"/>
              </a:lnSpc>
            </a:pPr>
            <a:endParaRPr lang="en-US" spc="-20" dirty="0"/>
          </a:p>
        </p:txBody>
      </p:sp>
      <p:sp>
        <p:nvSpPr>
          <p:cNvPr id="10" name="object 5">
            <a:extLst>
              <a:ext uri="{FF2B5EF4-FFF2-40B4-BE49-F238E27FC236}">
                <a16:creationId xmlns:a16="http://schemas.microsoft.com/office/drawing/2014/main" id="{F7905427-AA1E-E678-E955-CD0B91D06431}"/>
              </a:ext>
            </a:extLst>
          </p:cNvPr>
          <p:cNvSpPr txBox="1"/>
          <p:nvPr/>
        </p:nvSpPr>
        <p:spPr>
          <a:xfrm>
            <a:off x="4343400" y="6553200"/>
            <a:ext cx="758825" cy="194310"/>
          </a:xfrm>
          <a:prstGeom prst="rect">
            <a:avLst/>
          </a:prstGeom>
        </p:spPr>
        <p:txBody>
          <a:bodyPr vert="horz" wrap="square" lIns="0" tIns="0" rIns="0" bIns="0" rtlCol="0">
            <a:spAutoFit/>
          </a:bodyPr>
          <a:lstStyle/>
          <a:p>
            <a:pPr marL="12700">
              <a:lnSpc>
                <a:spcPts val="1410"/>
              </a:lnSpc>
            </a:pPr>
            <a:r>
              <a:rPr sz="1200" dirty="0">
                <a:solidFill>
                  <a:srgbClr val="888888"/>
                </a:solidFill>
                <a:latin typeface="Times New Roman"/>
                <a:cs typeface="Times New Roman"/>
              </a:rPr>
              <a:t>Review</a:t>
            </a:r>
            <a:r>
              <a:rPr sz="1200" spc="-30" dirty="0">
                <a:solidFill>
                  <a:srgbClr val="888888"/>
                </a:solidFill>
                <a:latin typeface="Times New Roman"/>
                <a:cs typeface="Times New Roman"/>
              </a:rPr>
              <a:t> </a:t>
            </a:r>
            <a:r>
              <a:rPr sz="1200" spc="-25" dirty="0">
                <a:solidFill>
                  <a:srgbClr val="888888"/>
                </a:solidFill>
                <a:latin typeface="Times New Roman"/>
                <a:cs typeface="Times New Roman"/>
              </a:rPr>
              <a:t>No.</a:t>
            </a:r>
            <a:endParaRPr sz="1200" dirty="0">
              <a:latin typeface="Times New Roman"/>
              <a:cs typeface="Times New Roman"/>
            </a:endParaRPr>
          </a:p>
        </p:txBody>
      </p:sp>
      <p:sp>
        <p:nvSpPr>
          <p:cNvPr id="11" name="object 6">
            <a:extLst>
              <a:ext uri="{FF2B5EF4-FFF2-40B4-BE49-F238E27FC236}">
                <a16:creationId xmlns:a16="http://schemas.microsoft.com/office/drawing/2014/main" id="{045833F3-10E8-50E2-2EE5-1D45EFC1D6FA}"/>
              </a:ext>
            </a:extLst>
          </p:cNvPr>
          <p:cNvSpPr txBox="1">
            <a:spLocks noGrp="1"/>
          </p:cNvSpPr>
          <p:nvPr>
            <p:ph type="ftr" sz="quarter" idx="5"/>
          </p:nvPr>
        </p:nvSpPr>
        <p:spPr>
          <a:xfrm>
            <a:off x="5505148" y="6553200"/>
            <a:ext cx="644525" cy="194309"/>
          </a:xfrm>
          <a:prstGeom prst="rect">
            <a:avLst/>
          </a:prstGeom>
        </p:spPr>
        <p:txBody>
          <a:bodyPr vert="horz" wrap="square" lIns="0" tIns="0" rIns="0" bIns="0" rtlCol="0">
            <a:spAutoFit/>
          </a:bodyPr>
          <a:lstStyle/>
          <a:p>
            <a:pPr marL="12700">
              <a:lnSpc>
                <a:spcPts val="1410"/>
              </a:lnSpc>
            </a:pPr>
            <a:r>
              <a:t>Batch</a:t>
            </a:r>
            <a:r>
              <a:rPr spc="-55"/>
              <a:t> </a:t>
            </a:r>
            <a:r>
              <a:rPr spc="-25"/>
              <a:t>No.</a:t>
            </a:r>
            <a:endParaRPr spc="-25" dirty="0"/>
          </a:p>
        </p:txBody>
      </p:sp>
      <p:sp>
        <p:nvSpPr>
          <p:cNvPr id="12" name="object 7">
            <a:extLst>
              <a:ext uri="{FF2B5EF4-FFF2-40B4-BE49-F238E27FC236}">
                <a16:creationId xmlns:a16="http://schemas.microsoft.com/office/drawing/2014/main" id="{9056B7B1-F10D-A12B-1EE5-D4BE6738089A}"/>
              </a:ext>
            </a:extLst>
          </p:cNvPr>
          <p:cNvSpPr txBox="1"/>
          <p:nvPr/>
        </p:nvSpPr>
        <p:spPr>
          <a:xfrm>
            <a:off x="6542944" y="6553200"/>
            <a:ext cx="1223010" cy="194310"/>
          </a:xfrm>
          <a:prstGeom prst="rect">
            <a:avLst/>
          </a:prstGeom>
        </p:spPr>
        <p:txBody>
          <a:bodyPr vert="horz" wrap="square" lIns="0" tIns="0" rIns="0" bIns="0" rtlCol="0">
            <a:spAutoFit/>
          </a:bodyPr>
          <a:lstStyle/>
          <a:p>
            <a:pPr marL="12700">
              <a:lnSpc>
                <a:spcPts val="1410"/>
              </a:lnSpc>
            </a:pPr>
            <a:r>
              <a:rPr sz="1200" spc="-10" dirty="0">
                <a:solidFill>
                  <a:srgbClr val="888888"/>
                </a:solidFill>
                <a:latin typeface="Times New Roman"/>
                <a:cs typeface="Times New Roman"/>
              </a:rPr>
              <a:t>Department</a:t>
            </a:r>
            <a:r>
              <a:rPr sz="1200" spc="-30" dirty="0">
                <a:solidFill>
                  <a:srgbClr val="888888"/>
                </a:solidFill>
                <a:latin typeface="Times New Roman"/>
                <a:cs typeface="Times New Roman"/>
              </a:rPr>
              <a:t> </a:t>
            </a:r>
            <a:r>
              <a:rPr sz="1200" dirty="0">
                <a:solidFill>
                  <a:srgbClr val="888888"/>
                </a:solidFill>
                <a:latin typeface="Times New Roman"/>
                <a:cs typeface="Times New Roman"/>
              </a:rPr>
              <a:t>of</a:t>
            </a:r>
            <a:r>
              <a:rPr sz="1200" spc="50" dirty="0">
                <a:solidFill>
                  <a:srgbClr val="888888"/>
                </a:solidFill>
                <a:latin typeface="Times New Roman"/>
                <a:cs typeface="Times New Roman"/>
              </a:rPr>
              <a:t> </a:t>
            </a:r>
            <a:r>
              <a:rPr sz="1200" spc="-25" dirty="0">
                <a:solidFill>
                  <a:srgbClr val="888888"/>
                </a:solidFill>
                <a:latin typeface="Times New Roman"/>
                <a:cs typeface="Times New Roman"/>
              </a:rPr>
              <a:t>CSE</a:t>
            </a:r>
            <a:endParaRPr sz="1200" dirty="0">
              <a:latin typeface="Times New Roman"/>
              <a:cs typeface="Times New Roman"/>
            </a:endParaRPr>
          </a:p>
        </p:txBody>
      </p:sp>
      <p:sp>
        <p:nvSpPr>
          <p:cNvPr id="13" name="object 8">
            <a:extLst>
              <a:ext uri="{FF2B5EF4-FFF2-40B4-BE49-F238E27FC236}">
                <a16:creationId xmlns:a16="http://schemas.microsoft.com/office/drawing/2014/main" id="{3B8DB9C2-DDC1-B26C-FD3A-343301472FD2}"/>
              </a:ext>
            </a:extLst>
          </p:cNvPr>
          <p:cNvSpPr txBox="1">
            <a:spLocks noGrp="1"/>
          </p:cNvSpPr>
          <p:nvPr>
            <p:ph type="sldNum" sz="quarter" idx="7"/>
          </p:nvPr>
        </p:nvSpPr>
        <p:spPr>
          <a:xfrm>
            <a:off x="11104626" y="6553200"/>
            <a:ext cx="215900" cy="194309"/>
          </a:xfrm>
          <a:prstGeom prst="rect">
            <a:avLst/>
          </a:prstGeom>
        </p:spPr>
        <p:txBody>
          <a:bodyPr vert="horz" wrap="square" lIns="0" tIns="0" rIns="0" bIns="0" rtlCol="0">
            <a:spAutoFit/>
          </a:bodyPr>
          <a:lstStyle/>
          <a:p>
            <a:pPr marL="12700">
              <a:lnSpc>
                <a:spcPts val="1410"/>
              </a:lnSpc>
            </a:pPr>
            <a:fld id="{81D60167-4931-47E6-BA6A-407CBD079E47}" type="slidenum">
              <a:rPr spc="-25" dirty="0"/>
              <a:t>10</a:t>
            </a:fld>
            <a:endParaRPr spc="-25" dirty="0"/>
          </a:p>
        </p:txBody>
      </p:sp>
    </p:spTree>
    <p:extLst>
      <p:ext uri="{BB962C8B-B14F-4D97-AF65-F5344CB8AC3E}">
        <p14:creationId xmlns:p14="http://schemas.microsoft.com/office/powerpoint/2010/main" val="29910740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262889" rIns="0" bIns="0" rtlCol="0">
            <a:spAutoFit/>
          </a:bodyPr>
          <a:lstStyle/>
          <a:p>
            <a:pPr marL="2856230">
              <a:lnSpc>
                <a:spcPct val="100000"/>
              </a:lnSpc>
              <a:spcBef>
                <a:spcPts val="130"/>
              </a:spcBef>
            </a:pPr>
            <a:r>
              <a:rPr dirty="0"/>
              <a:t>RESEARCH</a:t>
            </a:r>
            <a:r>
              <a:rPr spc="-140" dirty="0"/>
              <a:t> </a:t>
            </a:r>
            <a:r>
              <a:rPr spc="-20" dirty="0"/>
              <a:t>GAPS</a:t>
            </a:r>
          </a:p>
        </p:txBody>
      </p:sp>
      <p:sp>
        <p:nvSpPr>
          <p:cNvPr id="4" name="object 4"/>
          <p:cNvSpPr txBox="1">
            <a:spLocks noGrp="1"/>
          </p:cNvSpPr>
          <p:nvPr>
            <p:ph type="dt" sz="half" idx="6"/>
          </p:nvPr>
        </p:nvSpPr>
        <p:spPr>
          <a:xfrm>
            <a:off x="917575" y="6451049"/>
            <a:ext cx="737235" cy="179536"/>
          </a:xfrm>
          <a:prstGeom prst="rect">
            <a:avLst/>
          </a:prstGeom>
        </p:spPr>
        <p:txBody>
          <a:bodyPr vert="horz" wrap="square" lIns="0" tIns="0" rIns="0" bIns="0" rtlCol="0">
            <a:spAutoFit/>
          </a:bodyPr>
          <a:lstStyle/>
          <a:p>
            <a:pPr marL="12700">
              <a:lnSpc>
                <a:spcPts val="1410"/>
              </a:lnSpc>
            </a:pPr>
            <a:r>
              <a:rPr lang="en-US" spc="-10" dirty="0"/>
              <a:t>05-12-</a:t>
            </a:r>
            <a:r>
              <a:rPr lang="en-US" spc="-20" dirty="0"/>
              <a:t>2025</a:t>
            </a:r>
          </a:p>
        </p:txBody>
      </p:sp>
      <p:sp>
        <p:nvSpPr>
          <p:cNvPr id="5" name="object 5"/>
          <p:cNvSpPr txBox="1"/>
          <p:nvPr/>
        </p:nvSpPr>
        <p:spPr>
          <a:xfrm>
            <a:off x="4429378" y="6451049"/>
            <a:ext cx="758825" cy="194310"/>
          </a:xfrm>
          <a:prstGeom prst="rect">
            <a:avLst/>
          </a:prstGeom>
        </p:spPr>
        <p:txBody>
          <a:bodyPr vert="horz" wrap="square" lIns="0" tIns="0" rIns="0" bIns="0" rtlCol="0">
            <a:spAutoFit/>
          </a:bodyPr>
          <a:lstStyle/>
          <a:p>
            <a:pPr marL="12700">
              <a:lnSpc>
                <a:spcPts val="1410"/>
              </a:lnSpc>
            </a:pPr>
            <a:r>
              <a:rPr sz="1200" dirty="0">
                <a:solidFill>
                  <a:srgbClr val="888888"/>
                </a:solidFill>
                <a:latin typeface="Times New Roman"/>
                <a:cs typeface="Times New Roman"/>
              </a:rPr>
              <a:t>Review</a:t>
            </a:r>
            <a:r>
              <a:rPr sz="1200" spc="-30" dirty="0">
                <a:solidFill>
                  <a:srgbClr val="888888"/>
                </a:solidFill>
                <a:latin typeface="Times New Roman"/>
                <a:cs typeface="Times New Roman"/>
              </a:rPr>
              <a:t> </a:t>
            </a:r>
            <a:r>
              <a:rPr sz="1200" spc="-25" dirty="0">
                <a:solidFill>
                  <a:srgbClr val="888888"/>
                </a:solidFill>
                <a:latin typeface="Times New Roman"/>
                <a:cs typeface="Times New Roman"/>
              </a:rPr>
              <a:t>No.</a:t>
            </a:r>
            <a:endParaRPr sz="1200">
              <a:latin typeface="Times New Roman"/>
              <a:cs typeface="Times New Roman"/>
            </a:endParaRPr>
          </a:p>
        </p:txBody>
      </p:sp>
      <p:sp>
        <p:nvSpPr>
          <p:cNvPr id="6" name="object 6"/>
          <p:cNvSpPr txBox="1">
            <a:spLocks noGrp="1"/>
          </p:cNvSpPr>
          <p:nvPr>
            <p:ph type="ftr" sz="quarter" idx="5"/>
          </p:nvPr>
        </p:nvSpPr>
        <p:spPr>
          <a:prstGeom prst="rect">
            <a:avLst/>
          </a:prstGeom>
        </p:spPr>
        <p:txBody>
          <a:bodyPr vert="horz" wrap="square" lIns="0" tIns="0" rIns="0" bIns="0" rtlCol="0">
            <a:spAutoFit/>
          </a:bodyPr>
          <a:lstStyle/>
          <a:p>
            <a:pPr marL="12700">
              <a:lnSpc>
                <a:spcPts val="1410"/>
              </a:lnSpc>
            </a:pPr>
            <a:r>
              <a:t>Batch</a:t>
            </a:r>
            <a:r>
              <a:rPr spc="-55"/>
              <a:t> </a:t>
            </a:r>
            <a:r>
              <a:rPr spc="-25"/>
              <a:t>No.</a:t>
            </a:r>
            <a:endParaRPr spc="-25" dirty="0"/>
          </a:p>
        </p:txBody>
      </p:sp>
      <p:sp>
        <p:nvSpPr>
          <p:cNvPr id="7" name="object 7"/>
          <p:cNvSpPr txBox="1"/>
          <p:nvPr/>
        </p:nvSpPr>
        <p:spPr>
          <a:xfrm>
            <a:off x="6542944" y="6451049"/>
            <a:ext cx="1223010" cy="194310"/>
          </a:xfrm>
          <a:prstGeom prst="rect">
            <a:avLst/>
          </a:prstGeom>
        </p:spPr>
        <p:txBody>
          <a:bodyPr vert="horz" wrap="square" lIns="0" tIns="0" rIns="0" bIns="0" rtlCol="0">
            <a:spAutoFit/>
          </a:bodyPr>
          <a:lstStyle/>
          <a:p>
            <a:pPr marL="12700">
              <a:lnSpc>
                <a:spcPts val="1410"/>
              </a:lnSpc>
            </a:pPr>
            <a:r>
              <a:rPr sz="1200" spc="-10" dirty="0">
                <a:solidFill>
                  <a:srgbClr val="888888"/>
                </a:solidFill>
                <a:latin typeface="Times New Roman"/>
                <a:cs typeface="Times New Roman"/>
              </a:rPr>
              <a:t>Department</a:t>
            </a:r>
            <a:r>
              <a:rPr sz="1200" spc="-30" dirty="0">
                <a:solidFill>
                  <a:srgbClr val="888888"/>
                </a:solidFill>
                <a:latin typeface="Times New Roman"/>
                <a:cs typeface="Times New Roman"/>
              </a:rPr>
              <a:t> </a:t>
            </a:r>
            <a:r>
              <a:rPr sz="1200" dirty="0">
                <a:solidFill>
                  <a:srgbClr val="888888"/>
                </a:solidFill>
                <a:latin typeface="Times New Roman"/>
                <a:cs typeface="Times New Roman"/>
              </a:rPr>
              <a:t>of</a:t>
            </a:r>
            <a:r>
              <a:rPr sz="1200" spc="50" dirty="0">
                <a:solidFill>
                  <a:srgbClr val="888888"/>
                </a:solidFill>
                <a:latin typeface="Times New Roman"/>
                <a:cs typeface="Times New Roman"/>
              </a:rPr>
              <a:t> </a:t>
            </a:r>
            <a:r>
              <a:rPr sz="1200" spc="-25" dirty="0">
                <a:solidFill>
                  <a:srgbClr val="888888"/>
                </a:solidFill>
                <a:latin typeface="Times New Roman"/>
                <a:cs typeface="Times New Roman"/>
              </a:rPr>
              <a:t>CSE</a:t>
            </a:r>
            <a:endParaRPr sz="1200" dirty="0">
              <a:latin typeface="Times New Roman"/>
              <a:cs typeface="Times New Roman"/>
            </a:endParaRPr>
          </a:p>
        </p:txBody>
      </p:sp>
      <p:sp>
        <p:nvSpPr>
          <p:cNvPr id="8" name="object 8"/>
          <p:cNvSpPr txBox="1">
            <a:spLocks noGrp="1"/>
          </p:cNvSpPr>
          <p:nvPr>
            <p:ph type="sldNum" sz="quarter" idx="7"/>
          </p:nvPr>
        </p:nvSpPr>
        <p:spPr>
          <a:prstGeom prst="rect">
            <a:avLst/>
          </a:prstGeom>
        </p:spPr>
        <p:txBody>
          <a:bodyPr vert="horz" wrap="square" lIns="0" tIns="0" rIns="0" bIns="0" rtlCol="0">
            <a:spAutoFit/>
          </a:bodyPr>
          <a:lstStyle/>
          <a:p>
            <a:pPr marL="12700">
              <a:lnSpc>
                <a:spcPts val="1410"/>
              </a:lnSpc>
            </a:pPr>
            <a:fld id="{81D60167-4931-47E6-BA6A-407CBD079E47}" type="slidenum">
              <a:rPr spc="-25" dirty="0"/>
              <a:t>11</a:t>
            </a:fld>
            <a:endParaRPr spc="-25" dirty="0"/>
          </a:p>
        </p:txBody>
      </p:sp>
      <p:sp>
        <p:nvSpPr>
          <p:cNvPr id="3" name="object 3"/>
          <p:cNvSpPr txBox="1"/>
          <p:nvPr/>
        </p:nvSpPr>
        <p:spPr>
          <a:xfrm>
            <a:off x="762000" y="1133900"/>
            <a:ext cx="11430000" cy="5414303"/>
          </a:xfrm>
          <a:prstGeom prst="rect">
            <a:avLst/>
          </a:prstGeom>
        </p:spPr>
        <p:txBody>
          <a:bodyPr vert="horz" wrap="square" lIns="0" tIns="99060" rIns="0" bIns="0" rtlCol="0">
            <a:spAutoFit/>
          </a:bodyPr>
          <a:lstStyle/>
          <a:p>
            <a:pPr marL="241300" indent="-228600" algn="l">
              <a:lnSpc>
                <a:spcPct val="100000"/>
              </a:lnSpc>
              <a:spcBef>
                <a:spcPts val="780"/>
              </a:spcBef>
              <a:buFont typeface="Arial MT"/>
              <a:buChar char="•"/>
              <a:tabLst>
                <a:tab pos="241300" algn="l"/>
              </a:tabLst>
            </a:pPr>
            <a:r>
              <a:rPr lang="en-IN" sz="2600" dirty="0">
                <a:latin typeface="Times New Roman"/>
                <a:cs typeface="Times New Roman"/>
              </a:rPr>
              <a:t>Most existing studies rely on either CNN or Transformer models, not a hybrid ensemble.</a:t>
            </a:r>
          </a:p>
          <a:p>
            <a:pPr marL="241300" indent="-228600" algn="l">
              <a:lnSpc>
                <a:spcPct val="100000"/>
              </a:lnSpc>
              <a:spcBef>
                <a:spcPts val="780"/>
              </a:spcBef>
              <a:buFont typeface="Arial MT"/>
              <a:buChar char="•"/>
              <a:tabLst>
                <a:tab pos="241300" algn="l"/>
              </a:tabLst>
            </a:pPr>
            <a:r>
              <a:rPr lang="en-IN" sz="2600" dirty="0">
                <a:latin typeface="Times New Roman"/>
                <a:cs typeface="Times New Roman"/>
              </a:rPr>
              <a:t>Rare lesion classes (e.g., AKIEC, DF) remain poorly detected due to dataset imbalance.</a:t>
            </a:r>
          </a:p>
          <a:p>
            <a:pPr marL="241300" indent="-228600" algn="l">
              <a:lnSpc>
                <a:spcPct val="100000"/>
              </a:lnSpc>
              <a:spcBef>
                <a:spcPts val="780"/>
              </a:spcBef>
              <a:buFont typeface="Arial MT"/>
              <a:buChar char="•"/>
              <a:tabLst>
                <a:tab pos="241300" algn="l"/>
              </a:tabLst>
            </a:pPr>
            <a:r>
              <a:rPr lang="en-IN" sz="2600" dirty="0">
                <a:latin typeface="Times New Roman"/>
                <a:cs typeface="Times New Roman"/>
              </a:rPr>
              <a:t>Limited research focuses on balanced performance metrics like Macro F1 and ROC-AUC.</a:t>
            </a:r>
          </a:p>
          <a:p>
            <a:pPr marL="241300" indent="-228600" algn="l">
              <a:lnSpc>
                <a:spcPct val="100000"/>
              </a:lnSpc>
              <a:spcBef>
                <a:spcPts val="780"/>
              </a:spcBef>
              <a:buFont typeface="Arial MT"/>
              <a:buChar char="•"/>
              <a:tabLst>
                <a:tab pos="241300" algn="l"/>
              </a:tabLst>
            </a:pPr>
            <a:r>
              <a:rPr lang="en-IN" sz="2600" dirty="0">
                <a:latin typeface="Times New Roman"/>
                <a:cs typeface="Times New Roman"/>
              </a:rPr>
              <a:t>Prior works emphasize accuracy but neglect deployment efficiency on low-resource devices.</a:t>
            </a:r>
          </a:p>
          <a:p>
            <a:pPr marL="241300" indent="-228600" algn="l">
              <a:lnSpc>
                <a:spcPct val="100000"/>
              </a:lnSpc>
              <a:spcBef>
                <a:spcPts val="780"/>
              </a:spcBef>
              <a:buFont typeface="Arial MT"/>
              <a:buChar char="•"/>
              <a:tabLst>
                <a:tab pos="241300" algn="l"/>
              </a:tabLst>
            </a:pPr>
            <a:r>
              <a:rPr lang="en-IN" sz="2600" dirty="0">
                <a:latin typeface="Times New Roman"/>
                <a:cs typeface="Times New Roman"/>
              </a:rPr>
              <a:t>Few models explore meta-learning or adaptive fusion between different architectures.</a:t>
            </a:r>
          </a:p>
          <a:p>
            <a:pPr marL="241300" indent="-228600" algn="l">
              <a:lnSpc>
                <a:spcPct val="100000"/>
              </a:lnSpc>
              <a:spcBef>
                <a:spcPts val="780"/>
              </a:spcBef>
              <a:buFont typeface="Arial MT"/>
              <a:buChar char="•"/>
              <a:tabLst>
                <a:tab pos="241300" algn="l"/>
              </a:tabLst>
            </a:pPr>
            <a:r>
              <a:rPr lang="en-IN" sz="2600" dirty="0">
                <a:latin typeface="Times New Roman"/>
                <a:cs typeface="Times New Roman"/>
              </a:rPr>
              <a:t>Lack of cross-dataset validation restricts generalization to real-world clinical settings.</a:t>
            </a:r>
            <a:endParaRPr sz="2600" dirty="0">
              <a:latin typeface="Times New Roman"/>
              <a:cs typeface="Times New Roman"/>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262889" rIns="0" bIns="0" rtlCol="0">
            <a:spAutoFit/>
          </a:bodyPr>
          <a:lstStyle/>
          <a:p>
            <a:pPr marL="2027555">
              <a:lnSpc>
                <a:spcPct val="100000"/>
              </a:lnSpc>
              <a:spcBef>
                <a:spcPts val="130"/>
              </a:spcBef>
            </a:pPr>
            <a:r>
              <a:rPr dirty="0"/>
              <a:t>PROBLEM</a:t>
            </a:r>
            <a:r>
              <a:rPr spc="-170" dirty="0"/>
              <a:t> </a:t>
            </a:r>
            <a:r>
              <a:rPr spc="-50" dirty="0"/>
              <a:t>STATEMENT</a:t>
            </a:r>
          </a:p>
        </p:txBody>
      </p:sp>
      <p:sp>
        <p:nvSpPr>
          <p:cNvPr id="4" name="object 4"/>
          <p:cNvSpPr txBox="1">
            <a:spLocks noGrp="1"/>
          </p:cNvSpPr>
          <p:nvPr>
            <p:ph type="dt" sz="half" idx="6"/>
          </p:nvPr>
        </p:nvSpPr>
        <p:spPr>
          <a:xfrm>
            <a:off x="917575" y="6451049"/>
            <a:ext cx="737235" cy="359073"/>
          </a:xfrm>
          <a:prstGeom prst="rect">
            <a:avLst/>
          </a:prstGeom>
        </p:spPr>
        <p:txBody>
          <a:bodyPr vert="horz" wrap="square" lIns="0" tIns="0" rIns="0" bIns="0" rtlCol="0">
            <a:spAutoFit/>
          </a:bodyPr>
          <a:lstStyle/>
          <a:p>
            <a:pPr marL="12700">
              <a:lnSpc>
                <a:spcPts val="1410"/>
              </a:lnSpc>
            </a:pPr>
            <a:r>
              <a:rPr lang="en-US" spc="-10" dirty="0"/>
              <a:t>05-12-</a:t>
            </a:r>
            <a:r>
              <a:rPr lang="en-US" spc="-20" dirty="0"/>
              <a:t>2025</a:t>
            </a:r>
          </a:p>
          <a:p>
            <a:pPr marL="12700">
              <a:lnSpc>
                <a:spcPts val="1410"/>
              </a:lnSpc>
            </a:pPr>
            <a:endParaRPr lang="en-US" spc="-20" dirty="0"/>
          </a:p>
        </p:txBody>
      </p:sp>
      <p:sp>
        <p:nvSpPr>
          <p:cNvPr id="5" name="object 5"/>
          <p:cNvSpPr txBox="1"/>
          <p:nvPr/>
        </p:nvSpPr>
        <p:spPr>
          <a:xfrm>
            <a:off x="4429378" y="6451049"/>
            <a:ext cx="758825" cy="194310"/>
          </a:xfrm>
          <a:prstGeom prst="rect">
            <a:avLst/>
          </a:prstGeom>
        </p:spPr>
        <p:txBody>
          <a:bodyPr vert="horz" wrap="square" lIns="0" tIns="0" rIns="0" bIns="0" rtlCol="0">
            <a:spAutoFit/>
          </a:bodyPr>
          <a:lstStyle/>
          <a:p>
            <a:pPr marL="12700">
              <a:lnSpc>
                <a:spcPts val="1410"/>
              </a:lnSpc>
            </a:pPr>
            <a:r>
              <a:rPr sz="1200" dirty="0">
                <a:solidFill>
                  <a:srgbClr val="888888"/>
                </a:solidFill>
                <a:latin typeface="Times New Roman"/>
                <a:cs typeface="Times New Roman"/>
              </a:rPr>
              <a:t>Review</a:t>
            </a:r>
            <a:r>
              <a:rPr sz="1200" spc="-30" dirty="0">
                <a:solidFill>
                  <a:srgbClr val="888888"/>
                </a:solidFill>
                <a:latin typeface="Times New Roman"/>
                <a:cs typeface="Times New Roman"/>
              </a:rPr>
              <a:t> </a:t>
            </a:r>
            <a:r>
              <a:rPr sz="1200" spc="-25" dirty="0">
                <a:solidFill>
                  <a:srgbClr val="888888"/>
                </a:solidFill>
                <a:latin typeface="Times New Roman"/>
                <a:cs typeface="Times New Roman"/>
              </a:rPr>
              <a:t>No.</a:t>
            </a:r>
            <a:endParaRPr sz="1200">
              <a:latin typeface="Times New Roman"/>
              <a:cs typeface="Times New Roman"/>
            </a:endParaRPr>
          </a:p>
        </p:txBody>
      </p:sp>
      <p:sp>
        <p:nvSpPr>
          <p:cNvPr id="6" name="object 6"/>
          <p:cNvSpPr txBox="1">
            <a:spLocks noGrp="1"/>
          </p:cNvSpPr>
          <p:nvPr>
            <p:ph type="ftr" sz="quarter" idx="5"/>
          </p:nvPr>
        </p:nvSpPr>
        <p:spPr>
          <a:prstGeom prst="rect">
            <a:avLst/>
          </a:prstGeom>
        </p:spPr>
        <p:txBody>
          <a:bodyPr vert="horz" wrap="square" lIns="0" tIns="0" rIns="0" bIns="0" rtlCol="0">
            <a:spAutoFit/>
          </a:bodyPr>
          <a:lstStyle/>
          <a:p>
            <a:pPr marL="12700">
              <a:lnSpc>
                <a:spcPts val="1410"/>
              </a:lnSpc>
            </a:pPr>
            <a:r>
              <a:t>Batch</a:t>
            </a:r>
            <a:r>
              <a:rPr spc="-55"/>
              <a:t> </a:t>
            </a:r>
            <a:r>
              <a:rPr spc="-25"/>
              <a:t>No.</a:t>
            </a:r>
            <a:endParaRPr spc="-25" dirty="0"/>
          </a:p>
        </p:txBody>
      </p:sp>
      <p:sp>
        <p:nvSpPr>
          <p:cNvPr id="7" name="object 7"/>
          <p:cNvSpPr txBox="1"/>
          <p:nvPr/>
        </p:nvSpPr>
        <p:spPr>
          <a:xfrm>
            <a:off x="6542944" y="6451049"/>
            <a:ext cx="1223010" cy="194310"/>
          </a:xfrm>
          <a:prstGeom prst="rect">
            <a:avLst/>
          </a:prstGeom>
        </p:spPr>
        <p:txBody>
          <a:bodyPr vert="horz" wrap="square" lIns="0" tIns="0" rIns="0" bIns="0" rtlCol="0">
            <a:spAutoFit/>
          </a:bodyPr>
          <a:lstStyle/>
          <a:p>
            <a:pPr marL="12700">
              <a:lnSpc>
                <a:spcPts val="1410"/>
              </a:lnSpc>
            </a:pPr>
            <a:r>
              <a:rPr sz="1200" spc="-10" dirty="0">
                <a:solidFill>
                  <a:srgbClr val="888888"/>
                </a:solidFill>
                <a:latin typeface="Times New Roman"/>
                <a:cs typeface="Times New Roman"/>
              </a:rPr>
              <a:t>Department</a:t>
            </a:r>
            <a:r>
              <a:rPr sz="1200" spc="-30" dirty="0">
                <a:solidFill>
                  <a:srgbClr val="888888"/>
                </a:solidFill>
                <a:latin typeface="Times New Roman"/>
                <a:cs typeface="Times New Roman"/>
              </a:rPr>
              <a:t> </a:t>
            </a:r>
            <a:r>
              <a:rPr sz="1200" dirty="0">
                <a:solidFill>
                  <a:srgbClr val="888888"/>
                </a:solidFill>
                <a:latin typeface="Times New Roman"/>
                <a:cs typeface="Times New Roman"/>
              </a:rPr>
              <a:t>of</a:t>
            </a:r>
            <a:r>
              <a:rPr sz="1200" spc="50" dirty="0">
                <a:solidFill>
                  <a:srgbClr val="888888"/>
                </a:solidFill>
                <a:latin typeface="Times New Roman"/>
                <a:cs typeface="Times New Roman"/>
              </a:rPr>
              <a:t> </a:t>
            </a:r>
            <a:r>
              <a:rPr sz="1200" spc="-25" dirty="0">
                <a:solidFill>
                  <a:srgbClr val="888888"/>
                </a:solidFill>
                <a:latin typeface="Times New Roman"/>
                <a:cs typeface="Times New Roman"/>
              </a:rPr>
              <a:t>CSE</a:t>
            </a:r>
            <a:endParaRPr sz="1200">
              <a:latin typeface="Times New Roman"/>
              <a:cs typeface="Times New Roman"/>
            </a:endParaRPr>
          </a:p>
        </p:txBody>
      </p:sp>
      <p:sp>
        <p:nvSpPr>
          <p:cNvPr id="8" name="object 8"/>
          <p:cNvSpPr txBox="1">
            <a:spLocks noGrp="1"/>
          </p:cNvSpPr>
          <p:nvPr>
            <p:ph type="sldNum" sz="quarter" idx="7"/>
          </p:nvPr>
        </p:nvSpPr>
        <p:spPr>
          <a:prstGeom prst="rect">
            <a:avLst/>
          </a:prstGeom>
        </p:spPr>
        <p:txBody>
          <a:bodyPr vert="horz" wrap="square" lIns="0" tIns="0" rIns="0" bIns="0" rtlCol="0">
            <a:spAutoFit/>
          </a:bodyPr>
          <a:lstStyle/>
          <a:p>
            <a:pPr marL="12700">
              <a:lnSpc>
                <a:spcPts val="1410"/>
              </a:lnSpc>
            </a:pPr>
            <a:fld id="{81D60167-4931-47E6-BA6A-407CBD079E47}" type="slidenum">
              <a:rPr spc="-25" dirty="0"/>
              <a:t>12</a:t>
            </a:fld>
            <a:endParaRPr spc="-25" dirty="0"/>
          </a:p>
        </p:txBody>
      </p:sp>
      <p:sp>
        <p:nvSpPr>
          <p:cNvPr id="3" name="object 3"/>
          <p:cNvSpPr txBox="1"/>
          <p:nvPr/>
        </p:nvSpPr>
        <p:spPr>
          <a:xfrm>
            <a:off x="637444" y="1036746"/>
            <a:ext cx="11811000" cy="5414303"/>
          </a:xfrm>
          <a:prstGeom prst="rect">
            <a:avLst/>
          </a:prstGeom>
        </p:spPr>
        <p:txBody>
          <a:bodyPr vert="horz" wrap="square" lIns="0" tIns="99060" rIns="0" bIns="0" rtlCol="0">
            <a:spAutoFit/>
          </a:bodyPr>
          <a:lstStyle/>
          <a:p>
            <a:pPr marL="241300" indent="-228600">
              <a:lnSpc>
                <a:spcPct val="100000"/>
              </a:lnSpc>
              <a:spcBef>
                <a:spcPts val="780"/>
              </a:spcBef>
              <a:buFont typeface="Arial MT"/>
              <a:buChar char="•"/>
              <a:tabLst>
                <a:tab pos="241300" algn="l"/>
              </a:tabLst>
            </a:pPr>
            <a:r>
              <a:rPr lang="en-US" sz="2600" dirty="0">
                <a:latin typeface="Times New Roman"/>
                <a:cs typeface="Times New Roman"/>
              </a:rPr>
              <a:t>Accurate classification of skin lesions is challenging due to high visual similarity between benign and malignant types.</a:t>
            </a:r>
          </a:p>
          <a:p>
            <a:pPr marL="241300" indent="-228600">
              <a:lnSpc>
                <a:spcPct val="100000"/>
              </a:lnSpc>
              <a:spcBef>
                <a:spcPts val="780"/>
              </a:spcBef>
              <a:buFont typeface="Arial MT"/>
              <a:buChar char="•"/>
              <a:tabLst>
                <a:tab pos="241300" algn="l"/>
              </a:tabLst>
            </a:pPr>
            <a:r>
              <a:rPr lang="en-US" sz="2600" dirty="0">
                <a:latin typeface="Times New Roman"/>
                <a:cs typeface="Times New Roman"/>
              </a:rPr>
              <a:t>Existing CNN or Transformer models alone fail to maintain balanced accuracy, especially for rare lesion classes.</a:t>
            </a:r>
          </a:p>
          <a:p>
            <a:pPr marL="241300" indent="-228600">
              <a:lnSpc>
                <a:spcPct val="100000"/>
              </a:lnSpc>
              <a:spcBef>
                <a:spcPts val="780"/>
              </a:spcBef>
              <a:buFont typeface="Arial MT"/>
              <a:buChar char="•"/>
              <a:tabLst>
                <a:tab pos="241300" algn="l"/>
              </a:tabLst>
            </a:pPr>
            <a:r>
              <a:rPr lang="en-US" sz="2600" dirty="0">
                <a:latin typeface="Times New Roman"/>
                <a:cs typeface="Times New Roman"/>
              </a:rPr>
              <a:t>Class imbalance in datasets like HAM10000 leads to biased predictions toward common categories.</a:t>
            </a:r>
          </a:p>
          <a:p>
            <a:pPr marL="241300" indent="-228600">
              <a:lnSpc>
                <a:spcPct val="100000"/>
              </a:lnSpc>
              <a:spcBef>
                <a:spcPts val="780"/>
              </a:spcBef>
              <a:buFont typeface="Arial MT"/>
              <a:buChar char="•"/>
              <a:tabLst>
                <a:tab pos="241300" algn="l"/>
              </a:tabLst>
            </a:pPr>
            <a:r>
              <a:rPr lang="en-US" sz="2600" dirty="0">
                <a:latin typeface="Times New Roman"/>
                <a:cs typeface="Times New Roman"/>
              </a:rPr>
              <a:t>There is a lack of models that combine high accuracy, balanced performance, and computational efficiency.</a:t>
            </a:r>
          </a:p>
          <a:p>
            <a:pPr marL="241300" indent="-228600">
              <a:lnSpc>
                <a:spcPct val="100000"/>
              </a:lnSpc>
              <a:spcBef>
                <a:spcPts val="780"/>
              </a:spcBef>
              <a:buFont typeface="Arial MT"/>
              <a:buChar char="•"/>
              <a:tabLst>
                <a:tab pos="241300" algn="l"/>
              </a:tabLst>
            </a:pPr>
            <a:r>
              <a:rPr lang="en-US" sz="2600" dirty="0">
                <a:latin typeface="Times New Roman"/>
                <a:cs typeface="Times New Roman"/>
              </a:rPr>
              <a:t>The project aims to develop a hybrid meta-ensemble model that integrates EfficientFormerV2 and Swin Tiny Transformer.</a:t>
            </a:r>
          </a:p>
          <a:p>
            <a:pPr marL="241300" indent="-228600">
              <a:lnSpc>
                <a:spcPct val="100000"/>
              </a:lnSpc>
              <a:spcBef>
                <a:spcPts val="780"/>
              </a:spcBef>
              <a:buFont typeface="Arial MT"/>
              <a:buChar char="•"/>
              <a:tabLst>
                <a:tab pos="241300" algn="l"/>
              </a:tabLst>
            </a:pPr>
            <a:r>
              <a:rPr lang="en-US" sz="2600" dirty="0">
                <a:latin typeface="Times New Roman"/>
                <a:cs typeface="Times New Roman"/>
              </a:rPr>
              <a:t>This approach addresses both performance imbalance and deployment feasibility, ensuring reliable results for clinical use.</a:t>
            </a:r>
            <a:endParaRPr sz="2600" dirty="0">
              <a:latin typeface="Times New Roman"/>
              <a:cs typeface="Times New Roman"/>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262889" rIns="0" bIns="0" rtlCol="0">
            <a:spAutoFit/>
          </a:bodyPr>
          <a:lstStyle/>
          <a:p>
            <a:pPr marL="3454400">
              <a:lnSpc>
                <a:spcPct val="100000"/>
              </a:lnSpc>
              <a:spcBef>
                <a:spcPts val="130"/>
              </a:spcBef>
            </a:pPr>
            <a:r>
              <a:rPr spc="-10" dirty="0"/>
              <a:t>OBJECTIVES</a:t>
            </a:r>
          </a:p>
        </p:txBody>
      </p:sp>
      <p:sp>
        <p:nvSpPr>
          <p:cNvPr id="4" name="object 4"/>
          <p:cNvSpPr txBox="1">
            <a:spLocks noGrp="1"/>
          </p:cNvSpPr>
          <p:nvPr>
            <p:ph type="dt" sz="half" idx="6"/>
          </p:nvPr>
        </p:nvSpPr>
        <p:spPr>
          <a:xfrm>
            <a:off x="917575" y="6451049"/>
            <a:ext cx="737235" cy="359073"/>
          </a:xfrm>
          <a:prstGeom prst="rect">
            <a:avLst/>
          </a:prstGeom>
        </p:spPr>
        <p:txBody>
          <a:bodyPr vert="horz" wrap="square" lIns="0" tIns="0" rIns="0" bIns="0" rtlCol="0">
            <a:spAutoFit/>
          </a:bodyPr>
          <a:lstStyle/>
          <a:p>
            <a:pPr marL="12700">
              <a:lnSpc>
                <a:spcPts val="1410"/>
              </a:lnSpc>
            </a:pPr>
            <a:r>
              <a:rPr lang="en-US" spc="-10" dirty="0"/>
              <a:t>05-12-</a:t>
            </a:r>
            <a:r>
              <a:rPr lang="en-US" spc="-20" dirty="0"/>
              <a:t>2025</a:t>
            </a:r>
          </a:p>
          <a:p>
            <a:pPr marL="12700">
              <a:lnSpc>
                <a:spcPts val="1410"/>
              </a:lnSpc>
            </a:pPr>
            <a:endParaRPr lang="en-US" spc="-20" dirty="0"/>
          </a:p>
        </p:txBody>
      </p:sp>
      <p:sp>
        <p:nvSpPr>
          <p:cNvPr id="5" name="object 5"/>
          <p:cNvSpPr txBox="1"/>
          <p:nvPr/>
        </p:nvSpPr>
        <p:spPr>
          <a:xfrm>
            <a:off x="4429378" y="6451049"/>
            <a:ext cx="758825" cy="194310"/>
          </a:xfrm>
          <a:prstGeom prst="rect">
            <a:avLst/>
          </a:prstGeom>
        </p:spPr>
        <p:txBody>
          <a:bodyPr vert="horz" wrap="square" lIns="0" tIns="0" rIns="0" bIns="0" rtlCol="0">
            <a:spAutoFit/>
          </a:bodyPr>
          <a:lstStyle/>
          <a:p>
            <a:pPr marL="12700">
              <a:lnSpc>
                <a:spcPts val="1410"/>
              </a:lnSpc>
            </a:pPr>
            <a:r>
              <a:rPr sz="1200" dirty="0">
                <a:solidFill>
                  <a:srgbClr val="888888"/>
                </a:solidFill>
                <a:latin typeface="Times New Roman"/>
                <a:cs typeface="Times New Roman"/>
              </a:rPr>
              <a:t>Review</a:t>
            </a:r>
            <a:r>
              <a:rPr sz="1200" spc="-30" dirty="0">
                <a:solidFill>
                  <a:srgbClr val="888888"/>
                </a:solidFill>
                <a:latin typeface="Times New Roman"/>
                <a:cs typeface="Times New Roman"/>
              </a:rPr>
              <a:t> </a:t>
            </a:r>
            <a:r>
              <a:rPr sz="1200" spc="-25" dirty="0">
                <a:solidFill>
                  <a:srgbClr val="888888"/>
                </a:solidFill>
                <a:latin typeface="Times New Roman"/>
                <a:cs typeface="Times New Roman"/>
              </a:rPr>
              <a:t>No.</a:t>
            </a:r>
            <a:endParaRPr sz="1200">
              <a:latin typeface="Times New Roman"/>
              <a:cs typeface="Times New Roman"/>
            </a:endParaRPr>
          </a:p>
        </p:txBody>
      </p:sp>
      <p:sp>
        <p:nvSpPr>
          <p:cNvPr id="6" name="object 6"/>
          <p:cNvSpPr txBox="1">
            <a:spLocks noGrp="1"/>
          </p:cNvSpPr>
          <p:nvPr>
            <p:ph type="ftr" sz="quarter" idx="5"/>
          </p:nvPr>
        </p:nvSpPr>
        <p:spPr>
          <a:prstGeom prst="rect">
            <a:avLst/>
          </a:prstGeom>
        </p:spPr>
        <p:txBody>
          <a:bodyPr vert="horz" wrap="square" lIns="0" tIns="0" rIns="0" bIns="0" rtlCol="0">
            <a:spAutoFit/>
          </a:bodyPr>
          <a:lstStyle/>
          <a:p>
            <a:pPr marL="12700">
              <a:lnSpc>
                <a:spcPts val="1410"/>
              </a:lnSpc>
            </a:pPr>
            <a:r>
              <a:t>Batch</a:t>
            </a:r>
            <a:r>
              <a:rPr spc="-55"/>
              <a:t> </a:t>
            </a:r>
            <a:r>
              <a:rPr spc="-25"/>
              <a:t>No.</a:t>
            </a:r>
            <a:endParaRPr spc="-25" dirty="0"/>
          </a:p>
        </p:txBody>
      </p:sp>
      <p:sp>
        <p:nvSpPr>
          <p:cNvPr id="7" name="object 7"/>
          <p:cNvSpPr txBox="1"/>
          <p:nvPr/>
        </p:nvSpPr>
        <p:spPr>
          <a:xfrm>
            <a:off x="6542944" y="6451049"/>
            <a:ext cx="1223010" cy="194310"/>
          </a:xfrm>
          <a:prstGeom prst="rect">
            <a:avLst/>
          </a:prstGeom>
        </p:spPr>
        <p:txBody>
          <a:bodyPr vert="horz" wrap="square" lIns="0" tIns="0" rIns="0" bIns="0" rtlCol="0">
            <a:spAutoFit/>
          </a:bodyPr>
          <a:lstStyle/>
          <a:p>
            <a:pPr marL="12700">
              <a:lnSpc>
                <a:spcPts val="1410"/>
              </a:lnSpc>
            </a:pPr>
            <a:r>
              <a:rPr sz="1200" spc="-10" dirty="0">
                <a:solidFill>
                  <a:srgbClr val="888888"/>
                </a:solidFill>
                <a:latin typeface="Times New Roman"/>
                <a:cs typeface="Times New Roman"/>
              </a:rPr>
              <a:t>Department</a:t>
            </a:r>
            <a:r>
              <a:rPr sz="1200" spc="-30" dirty="0">
                <a:solidFill>
                  <a:srgbClr val="888888"/>
                </a:solidFill>
                <a:latin typeface="Times New Roman"/>
                <a:cs typeface="Times New Roman"/>
              </a:rPr>
              <a:t> </a:t>
            </a:r>
            <a:r>
              <a:rPr sz="1200" dirty="0">
                <a:solidFill>
                  <a:srgbClr val="888888"/>
                </a:solidFill>
                <a:latin typeface="Times New Roman"/>
                <a:cs typeface="Times New Roman"/>
              </a:rPr>
              <a:t>of</a:t>
            </a:r>
            <a:r>
              <a:rPr sz="1200" spc="50" dirty="0">
                <a:solidFill>
                  <a:srgbClr val="888888"/>
                </a:solidFill>
                <a:latin typeface="Times New Roman"/>
                <a:cs typeface="Times New Roman"/>
              </a:rPr>
              <a:t> </a:t>
            </a:r>
            <a:r>
              <a:rPr sz="1200" spc="-25" dirty="0">
                <a:solidFill>
                  <a:srgbClr val="888888"/>
                </a:solidFill>
                <a:latin typeface="Times New Roman"/>
                <a:cs typeface="Times New Roman"/>
              </a:rPr>
              <a:t>CSE</a:t>
            </a:r>
            <a:endParaRPr sz="1200">
              <a:latin typeface="Times New Roman"/>
              <a:cs typeface="Times New Roman"/>
            </a:endParaRPr>
          </a:p>
        </p:txBody>
      </p:sp>
      <p:sp>
        <p:nvSpPr>
          <p:cNvPr id="8" name="object 8"/>
          <p:cNvSpPr txBox="1">
            <a:spLocks noGrp="1"/>
          </p:cNvSpPr>
          <p:nvPr>
            <p:ph type="sldNum" sz="quarter" idx="7"/>
          </p:nvPr>
        </p:nvSpPr>
        <p:spPr>
          <a:prstGeom prst="rect">
            <a:avLst/>
          </a:prstGeom>
        </p:spPr>
        <p:txBody>
          <a:bodyPr vert="horz" wrap="square" lIns="0" tIns="0" rIns="0" bIns="0" rtlCol="0">
            <a:spAutoFit/>
          </a:bodyPr>
          <a:lstStyle/>
          <a:p>
            <a:pPr marL="12700">
              <a:lnSpc>
                <a:spcPts val="1410"/>
              </a:lnSpc>
            </a:pPr>
            <a:fld id="{81D60167-4931-47E6-BA6A-407CBD079E47}" type="slidenum">
              <a:rPr spc="-25" dirty="0"/>
              <a:t>13</a:t>
            </a:fld>
            <a:endParaRPr spc="-25" dirty="0"/>
          </a:p>
        </p:txBody>
      </p:sp>
      <p:sp>
        <p:nvSpPr>
          <p:cNvPr id="3" name="object 3"/>
          <p:cNvSpPr txBox="1"/>
          <p:nvPr/>
        </p:nvSpPr>
        <p:spPr>
          <a:xfrm>
            <a:off x="838200" y="1483468"/>
            <a:ext cx="11045825" cy="4809009"/>
          </a:xfrm>
          <a:prstGeom prst="rect">
            <a:avLst/>
          </a:prstGeom>
        </p:spPr>
        <p:txBody>
          <a:bodyPr vert="horz" wrap="square" lIns="0" tIns="99060" rIns="0" bIns="0" rtlCol="0">
            <a:spAutoFit/>
          </a:bodyPr>
          <a:lstStyle/>
          <a:p>
            <a:pPr marL="527050" indent="-514350">
              <a:lnSpc>
                <a:spcPct val="100000"/>
              </a:lnSpc>
              <a:spcBef>
                <a:spcPts val="780"/>
              </a:spcBef>
              <a:buAutoNum type="arabicPeriod"/>
              <a:tabLst>
                <a:tab pos="527050" algn="l"/>
              </a:tabLst>
            </a:pPr>
            <a:r>
              <a:rPr lang="en-IN" sz="2600" dirty="0">
                <a:latin typeface="Times New Roman"/>
                <a:cs typeface="Times New Roman"/>
              </a:rPr>
              <a:t>To design a dual-stream ensemble model integrating EfficientFormerV2 and Swin Tiny Transformer for improved multiclass skin lesion classification accuracy and reliability.</a:t>
            </a:r>
          </a:p>
          <a:p>
            <a:pPr marL="527050" indent="-514350">
              <a:lnSpc>
                <a:spcPct val="100000"/>
              </a:lnSpc>
              <a:spcBef>
                <a:spcPts val="780"/>
              </a:spcBef>
              <a:buAutoNum type="arabicPeriod"/>
              <a:tabLst>
                <a:tab pos="527050" algn="l"/>
              </a:tabLst>
            </a:pPr>
            <a:r>
              <a:rPr lang="en-IN" sz="2600" dirty="0">
                <a:latin typeface="Times New Roman"/>
                <a:cs typeface="Times New Roman"/>
              </a:rPr>
              <a:t>To implement and compare two fusion strategies, Weighted Soft Voting and Logistic Regression Meta-Ensemble, for adaptive and balanced prediction across all lesion categories.</a:t>
            </a:r>
          </a:p>
          <a:p>
            <a:pPr marL="527050" indent="-514350">
              <a:lnSpc>
                <a:spcPct val="100000"/>
              </a:lnSpc>
              <a:spcBef>
                <a:spcPts val="780"/>
              </a:spcBef>
              <a:buAutoNum type="arabicPeriod"/>
              <a:tabLst>
                <a:tab pos="527050" algn="l"/>
              </a:tabLst>
            </a:pPr>
            <a:r>
              <a:rPr lang="en-IN" sz="2600" dirty="0">
                <a:latin typeface="Times New Roman"/>
                <a:cs typeface="Times New Roman"/>
              </a:rPr>
              <a:t>To evaluate the model using key performance metrics such as Accuracy, Macro F1-score, and ROC-AUC to ensure robustness under class imbalance conditions.</a:t>
            </a:r>
          </a:p>
          <a:p>
            <a:pPr marL="527050" indent="-514350">
              <a:lnSpc>
                <a:spcPct val="100000"/>
              </a:lnSpc>
              <a:spcBef>
                <a:spcPts val="780"/>
              </a:spcBef>
              <a:buAutoNum type="arabicPeriod"/>
              <a:tabLst>
                <a:tab pos="527050" algn="l"/>
              </a:tabLst>
            </a:pPr>
            <a:r>
              <a:rPr lang="en-IN" sz="2600" dirty="0">
                <a:latin typeface="Times New Roman"/>
                <a:cs typeface="Times New Roman"/>
              </a:rPr>
              <a:t>To develop a lightweight and computationally efficient framework suitable for real-time deployment in clinical and </a:t>
            </a:r>
            <a:r>
              <a:rPr lang="en-IN" sz="2600" dirty="0" err="1">
                <a:latin typeface="Times New Roman"/>
                <a:cs typeface="Times New Roman"/>
              </a:rPr>
              <a:t>teledermatology</a:t>
            </a:r>
            <a:r>
              <a:rPr lang="en-IN" sz="2600" dirty="0">
                <a:latin typeface="Times New Roman"/>
                <a:cs typeface="Times New Roman"/>
              </a:rPr>
              <a:t> environments.</a:t>
            </a:r>
            <a:endParaRPr sz="2600" dirty="0">
              <a:latin typeface="Times New Roman"/>
              <a:cs typeface="Times New Roman"/>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11504" y="78147"/>
            <a:ext cx="10101072" cy="910506"/>
          </a:xfrm>
          <a:prstGeom prst="rect">
            <a:avLst/>
          </a:prstGeom>
        </p:spPr>
        <p:txBody>
          <a:bodyPr vert="horz" wrap="square" lIns="0" tIns="299720" rIns="0" bIns="0" rtlCol="0">
            <a:spAutoFit/>
          </a:bodyPr>
          <a:lstStyle/>
          <a:p>
            <a:pPr marL="360045">
              <a:lnSpc>
                <a:spcPct val="100000"/>
              </a:lnSpc>
              <a:spcBef>
                <a:spcPts val="130"/>
              </a:spcBef>
            </a:pPr>
            <a:r>
              <a:rPr lang="en-IN" sz="3950" dirty="0"/>
              <a:t>			 </a:t>
            </a:r>
            <a:r>
              <a:rPr sz="3950" dirty="0"/>
              <a:t>FLOW</a:t>
            </a:r>
            <a:r>
              <a:rPr sz="3950" spc="-60" dirty="0"/>
              <a:t> </a:t>
            </a:r>
            <a:r>
              <a:rPr sz="3950" spc="-10" dirty="0"/>
              <a:t>DIAGRAM</a:t>
            </a:r>
            <a:endParaRPr sz="3950" dirty="0"/>
          </a:p>
        </p:txBody>
      </p:sp>
      <p:sp>
        <p:nvSpPr>
          <p:cNvPr id="4" name="object 4"/>
          <p:cNvSpPr txBox="1">
            <a:spLocks noGrp="1"/>
          </p:cNvSpPr>
          <p:nvPr>
            <p:ph type="dt" sz="half" idx="6"/>
          </p:nvPr>
        </p:nvSpPr>
        <p:spPr>
          <a:xfrm>
            <a:off x="917575" y="6451049"/>
            <a:ext cx="737235" cy="359073"/>
          </a:xfrm>
          <a:prstGeom prst="rect">
            <a:avLst/>
          </a:prstGeom>
        </p:spPr>
        <p:txBody>
          <a:bodyPr vert="horz" wrap="square" lIns="0" tIns="0" rIns="0" bIns="0" rtlCol="0">
            <a:spAutoFit/>
          </a:bodyPr>
          <a:lstStyle/>
          <a:p>
            <a:pPr marL="12700">
              <a:lnSpc>
                <a:spcPts val="1410"/>
              </a:lnSpc>
            </a:pPr>
            <a:r>
              <a:rPr lang="en-US" spc="-10" dirty="0"/>
              <a:t>05-12-</a:t>
            </a:r>
            <a:r>
              <a:rPr lang="en-US" spc="-20" dirty="0"/>
              <a:t>2025</a:t>
            </a:r>
          </a:p>
          <a:p>
            <a:pPr marL="12700">
              <a:lnSpc>
                <a:spcPts val="1410"/>
              </a:lnSpc>
            </a:pPr>
            <a:endParaRPr lang="en-US" spc="-20" dirty="0"/>
          </a:p>
        </p:txBody>
      </p:sp>
      <p:sp>
        <p:nvSpPr>
          <p:cNvPr id="5" name="object 5"/>
          <p:cNvSpPr txBox="1"/>
          <p:nvPr/>
        </p:nvSpPr>
        <p:spPr>
          <a:xfrm>
            <a:off x="4429378" y="6451049"/>
            <a:ext cx="758825" cy="194310"/>
          </a:xfrm>
          <a:prstGeom prst="rect">
            <a:avLst/>
          </a:prstGeom>
        </p:spPr>
        <p:txBody>
          <a:bodyPr vert="horz" wrap="square" lIns="0" tIns="0" rIns="0" bIns="0" rtlCol="0">
            <a:spAutoFit/>
          </a:bodyPr>
          <a:lstStyle/>
          <a:p>
            <a:pPr marL="12700">
              <a:lnSpc>
                <a:spcPts val="1410"/>
              </a:lnSpc>
            </a:pPr>
            <a:r>
              <a:rPr sz="1200" dirty="0">
                <a:solidFill>
                  <a:srgbClr val="888888"/>
                </a:solidFill>
                <a:latin typeface="Times New Roman"/>
                <a:cs typeface="Times New Roman"/>
              </a:rPr>
              <a:t>Review</a:t>
            </a:r>
            <a:r>
              <a:rPr sz="1200" spc="-30" dirty="0">
                <a:solidFill>
                  <a:srgbClr val="888888"/>
                </a:solidFill>
                <a:latin typeface="Times New Roman"/>
                <a:cs typeface="Times New Roman"/>
              </a:rPr>
              <a:t> </a:t>
            </a:r>
            <a:r>
              <a:rPr sz="1200" spc="-25" dirty="0">
                <a:solidFill>
                  <a:srgbClr val="888888"/>
                </a:solidFill>
                <a:latin typeface="Times New Roman"/>
                <a:cs typeface="Times New Roman"/>
              </a:rPr>
              <a:t>No.</a:t>
            </a:r>
            <a:endParaRPr sz="1200">
              <a:latin typeface="Times New Roman"/>
              <a:cs typeface="Times New Roman"/>
            </a:endParaRPr>
          </a:p>
        </p:txBody>
      </p:sp>
      <p:sp>
        <p:nvSpPr>
          <p:cNvPr id="6" name="object 6"/>
          <p:cNvSpPr txBox="1">
            <a:spLocks noGrp="1"/>
          </p:cNvSpPr>
          <p:nvPr>
            <p:ph type="ftr" sz="quarter" idx="5"/>
          </p:nvPr>
        </p:nvSpPr>
        <p:spPr>
          <a:prstGeom prst="rect">
            <a:avLst/>
          </a:prstGeom>
        </p:spPr>
        <p:txBody>
          <a:bodyPr vert="horz" wrap="square" lIns="0" tIns="0" rIns="0" bIns="0" rtlCol="0">
            <a:spAutoFit/>
          </a:bodyPr>
          <a:lstStyle/>
          <a:p>
            <a:pPr marL="12700">
              <a:lnSpc>
                <a:spcPts val="1410"/>
              </a:lnSpc>
            </a:pPr>
            <a:r>
              <a:t>Batch</a:t>
            </a:r>
            <a:r>
              <a:rPr spc="-55"/>
              <a:t> </a:t>
            </a:r>
            <a:r>
              <a:rPr spc="-25"/>
              <a:t>No.</a:t>
            </a:r>
            <a:endParaRPr spc="-25" dirty="0"/>
          </a:p>
        </p:txBody>
      </p:sp>
      <p:sp>
        <p:nvSpPr>
          <p:cNvPr id="7" name="object 7"/>
          <p:cNvSpPr txBox="1"/>
          <p:nvPr/>
        </p:nvSpPr>
        <p:spPr>
          <a:xfrm>
            <a:off x="6542944" y="6451049"/>
            <a:ext cx="1223010" cy="194310"/>
          </a:xfrm>
          <a:prstGeom prst="rect">
            <a:avLst/>
          </a:prstGeom>
        </p:spPr>
        <p:txBody>
          <a:bodyPr vert="horz" wrap="square" lIns="0" tIns="0" rIns="0" bIns="0" rtlCol="0">
            <a:spAutoFit/>
          </a:bodyPr>
          <a:lstStyle/>
          <a:p>
            <a:pPr marL="12700">
              <a:lnSpc>
                <a:spcPts val="1410"/>
              </a:lnSpc>
            </a:pPr>
            <a:r>
              <a:rPr sz="1200" spc="-10" dirty="0">
                <a:solidFill>
                  <a:srgbClr val="888888"/>
                </a:solidFill>
                <a:latin typeface="Times New Roman"/>
                <a:cs typeface="Times New Roman"/>
              </a:rPr>
              <a:t>Department</a:t>
            </a:r>
            <a:r>
              <a:rPr sz="1200" spc="-30" dirty="0">
                <a:solidFill>
                  <a:srgbClr val="888888"/>
                </a:solidFill>
                <a:latin typeface="Times New Roman"/>
                <a:cs typeface="Times New Roman"/>
              </a:rPr>
              <a:t> </a:t>
            </a:r>
            <a:r>
              <a:rPr sz="1200" dirty="0">
                <a:solidFill>
                  <a:srgbClr val="888888"/>
                </a:solidFill>
                <a:latin typeface="Times New Roman"/>
                <a:cs typeface="Times New Roman"/>
              </a:rPr>
              <a:t>of</a:t>
            </a:r>
            <a:r>
              <a:rPr sz="1200" spc="50" dirty="0">
                <a:solidFill>
                  <a:srgbClr val="888888"/>
                </a:solidFill>
                <a:latin typeface="Times New Roman"/>
                <a:cs typeface="Times New Roman"/>
              </a:rPr>
              <a:t> </a:t>
            </a:r>
            <a:r>
              <a:rPr sz="1200" spc="-25" dirty="0">
                <a:solidFill>
                  <a:srgbClr val="888888"/>
                </a:solidFill>
                <a:latin typeface="Times New Roman"/>
                <a:cs typeface="Times New Roman"/>
              </a:rPr>
              <a:t>CSE</a:t>
            </a:r>
            <a:endParaRPr sz="1200">
              <a:latin typeface="Times New Roman"/>
              <a:cs typeface="Times New Roman"/>
            </a:endParaRPr>
          </a:p>
        </p:txBody>
      </p:sp>
      <p:sp>
        <p:nvSpPr>
          <p:cNvPr id="8" name="object 8"/>
          <p:cNvSpPr txBox="1">
            <a:spLocks noGrp="1"/>
          </p:cNvSpPr>
          <p:nvPr>
            <p:ph type="sldNum" sz="quarter" idx="7"/>
          </p:nvPr>
        </p:nvSpPr>
        <p:spPr>
          <a:prstGeom prst="rect">
            <a:avLst/>
          </a:prstGeom>
        </p:spPr>
        <p:txBody>
          <a:bodyPr vert="horz" wrap="square" lIns="0" tIns="0" rIns="0" bIns="0" rtlCol="0">
            <a:spAutoFit/>
          </a:bodyPr>
          <a:lstStyle/>
          <a:p>
            <a:pPr marL="12700">
              <a:lnSpc>
                <a:spcPts val="1410"/>
              </a:lnSpc>
            </a:pPr>
            <a:fld id="{81D60167-4931-47E6-BA6A-407CBD079E47}" type="slidenum">
              <a:rPr spc="-25" dirty="0"/>
              <a:t>14</a:t>
            </a:fld>
            <a:endParaRPr spc="-25" dirty="0"/>
          </a:p>
        </p:txBody>
      </p:sp>
      <p:pic>
        <p:nvPicPr>
          <p:cNvPr id="10" name="Picture 9">
            <a:extLst>
              <a:ext uri="{FF2B5EF4-FFF2-40B4-BE49-F238E27FC236}">
                <a16:creationId xmlns:a16="http://schemas.microsoft.com/office/drawing/2014/main" id="{C4BB445B-2B35-1BDA-E1A5-EAB26720F7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05200" y="988653"/>
            <a:ext cx="4564663" cy="5335947"/>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262889" rIns="0" bIns="0" rtlCol="0">
            <a:spAutoFit/>
          </a:bodyPr>
          <a:lstStyle/>
          <a:p>
            <a:pPr marL="2910205">
              <a:lnSpc>
                <a:spcPct val="100000"/>
              </a:lnSpc>
              <a:spcBef>
                <a:spcPts val="130"/>
              </a:spcBef>
            </a:pPr>
            <a:r>
              <a:rPr spc="-10" dirty="0"/>
              <a:t>METHODOLOGY</a:t>
            </a:r>
          </a:p>
        </p:txBody>
      </p:sp>
      <p:sp>
        <p:nvSpPr>
          <p:cNvPr id="4" name="object 4"/>
          <p:cNvSpPr txBox="1">
            <a:spLocks noGrp="1"/>
          </p:cNvSpPr>
          <p:nvPr>
            <p:ph type="dt" sz="half" idx="6"/>
          </p:nvPr>
        </p:nvSpPr>
        <p:spPr>
          <a:xfrm>
            <a:off x="917575" y="6451049"/>
            <a:ext cx="737235" cy="359073"/>
          </a:xfrm>
          <a:prstGeom prst="rect">
            <a:avLst/>
          </a:prstGeom>
        </p:spPr>
        <p:txBody>
          <a:bodyPr vert="horz" wrap="square" lIns="0" tIns="0" rIns="0" bIns="0" rtlCol="0">
            <a:spAutoFit/>
          </a:bodyPr>
          <a:lstStyle/>
          <a:p>
            <a:pPr marL="12700">
              <a:lnSpc>
                <a:spcPts val="1410"/>
              </a:lnSpc>
            </a:pPr>
            <a:r>
              <a:rPr lang="en-US" spc="-10" dirty="0"/>
              <a:t>05-12-</a:t>
            </a:r>
            <a:r>
              <a:rPr lang="en-US" spc="-20" dirty="0"/>
              <a:t>2025</a:t>
            </a:r>
          </a:p>
          <a:p>
            <a:pPr marL="12700">
              <a:lnSpc>
                <a:spcPts val="1410"/>
              </a:lnSpc>
            </a:pPr>
            <a:endParaRPr lang="en-US" spc="-20" dirty="0"/>
          </a:p>
        </p:txBody>
      </p:sp>
      <p:sp>
        <p:nvSpPr>
          <p:cNvPr id="5" name="object 5"/>
          <p:cNvSpPr txBox="1"/>
          <p:nvPr/>
        </p:nvSpPr>
        <p:spPr>
          <a:xfrm>
            <a:off x="4429378" y="6451049"/>
            <a:ext cx="758825" cy="194310"/>
          </a:xfrm>
          <a:prstGeom prst="rect">
            <a:avLst/>
          </a:prstGeom>
        </p:spPr>
        <p:txBody>
          <a:bodyPr vert="horz" wrap="square" lIns="0" tIns="0" rIns="0" bIns="0" rtlCol="0">
            <a:spAutoFit/>
          </a:bodyPr>
          <a:lstStyle/>
          <a:p>
            <a:pPr marL="12700">
              <a:lnSpc>
                <a:spcPts val="1410"/>
              </a:lnSpc>
            </a:pPr>
            <a:r>
              <a:rPr sz="1200" dirty="0">
                <a:solidFill>
                  <a:srgbClr val="888888"/>
                </a:solidFill>
                <a:latin typeface="Times New Roman"/>
                <a:cs typeface="Times New Roman"/>
              </a:rPr>
              <a:t>Review</a:t>
            </a:r>
            <a:r>
              <a:rPr sz="1200" spc="-30" dirty="0">
                <a:solidFill>
                  <a:srgbClr val="888888"/>
                </a:solidFill>
                <a:latin typeface="Times New Roman"/>
                <a:cs typeface="Times New Roman"/>
              </a:rPr>
              <a:t> </a:t>
            </a:r>
            <a:r>
              <a:rPr sz="1200" spc="-25" dirty="0">
                <a:solidFill>
                  <a:srgbClr val="888888"/>
                </a:solidFill>
                <a:latin typeface="Times New Roman"/>
                <a:cs typeface="Times New Roman"/>
              </a:rPr>
              <a:t>No.</a:t>
            </a:r>
            <a:endParaRPr sz="1200" dirty="0">
              <a:latin typeface="Times New Roman"/>
              <a:cs typeface="Times New Roman"/>
            </a:endParaRPr>
          </a:p>
        </p:txBody>
      </p:sp>
      <p:sp>
        <p:nvSpPr>
          <p:cNvPr id="6" name="object 6"/>
          <p:cNvSpPr txBox="1">
            <a:spLocks noGrp="1"/>
          </p:cNvSpPr>
          <p:nvPr>
            <p:ph type="ftr" sz="quarter" idx="5"/>
          </p:nvPr>
        </p:nvSpPr>
        <p:spPr>
          <a:prstGeom prst="rect">
            <a:avLst/>
          </a:prstGeom>
        </p:spPr>
        <p:txBody>
          <a:bodyPr vert="horz" wrap="square" lIns="0" tIns="0" rIns="0" bIns="0" rtlCol="0">
            <a:spAutoFit/>
          </a:bodyPr>
          <a:lstStyle/>
          <a:p>
            <a:pPr marL="12700">
              <a:lnSpc>
                <a:spcPts val="1410"/>
              </a:lnSpc>
            </a:pPr>
            <a:r>
              <a:t>Batch</a:t>
            </a:r>
            <a:r>
              <a:rPr spc="-55"/>
              <a:t> </a:t>
            </a:r>
            <a:r>
              <a:rPr spc="-25"/>
              <a:t>No.</a:t>
            </a:r>
            <a:endParaRPr spc="-25" dirty="0"/>
          </a:p>
        </p:txBody>
      </p:sp>
      <p:sp>
        <p:nvSpPr>
          <p:cNvPr id="7" name="object 7"/>
          <p:cNvSpPr txBox="1"/>
          <p:nvPr/>
        </p:nvSpPr>
        <p:spPr>
          <a:xfrm>
            <a:off x="6542944" y="6451049"/>
            <a:ext cx="1223010" cy="194310"/>
          </a:xfrm>
          <a:prstGeom prst="rect">
            <a:avLst/>
          </a:prstGeom>
        </p:spPr>
        <p:txBody>
          <a:bodyPr vert="horz" wrap="square" lIns="0" tIns="0" rIns="0" bIns="0" rtlCol="0">
            <a:spAutoFit/>
          </a:bodyPr>
          <a:lstStyle/>
          <a:p>
            <a:pPr marL="12700">
              <a:lnSpc>
                <a:spcPts val="1410"/>
              </a:lnSpc>
            </a:pPr>
            <a:r>
              <a:rPr sz="1200" spc="-10" dirty="0">
                <a:solidFill>
                  <a:srgbClr val="888888"/>
                </a:solidFill>
                <a:latin typeface="Times New Roman"/>
                <a:cs typeface="Times New Roman"/>
              </a:rPr>
              <a:t>Department</a:t>
            </a:r>
            <a:r>
              <a:rPr sz="1200" spc="-30" dirty="0">
                <a:solidFill>
                  <a:srgbClr val="888888"/>
                </a:solidFill>
                <a:latin typeface="Times New Roman"/>
                <a:cs typeface="Times New Roman"/>
              </a:rPr>
              <a:t> </a:t>
            </a:r>
            <a:r>
              <a:rPr sz="1200" dirty="0">
                <a:solidFill>
                  <a:srgbClr val="888888"/>
                </a:solidFill>
                <a:latin typeface="Times New Roman"/>
                <a:cs typeface="Times New Roman"/>
              </a:rPr>
              <a:t>of</a:t>
            </a:r>
            <a:r>
              <a:rPr sz="1200" spc="50" dirty="0">
                <a:solidFill>
                  <a:srgbClr val="888888"/>
                </a:solidFill>
                <a:latin typeface="Times New Roman"/>
                <a:cs typeface="Times New Roman"/>
              </a:rPr>
              <a:t> </a:t>
            </a:r>
            <a:r>
              <a:rPr sz="1200" spc="-25" dirty="0">
                <a:solidFill>
                  <a:srgbClr val="888888"/>
                </a:solidFill>
                <a:latin typeface="Times New Roman"/>
                <a:cs typeface="Times New Roman"/>
              </a:rPr>
              <a:t>CSE</a:t>
            </a:r>
            <a:endParaRPr sz="1200" dirty="0">
              <a:latin typeface="Times New Roman"/>
              <a:cs typeface="Times New Roman"/>
            </a:endParaRPr>
          </a:p>
        </p:txBody>
      </p:sp>
      <p:sp>
        <p:nvSpPr>
          <p:cNvPr id="8" name="object 8"/>
          <p:cNvSpPr txBox="1">
            <a:spLocks noGrp="1"/>
          </p:cNvSpPr>
          <p:nvPr>
            <p:ph type="sldNum" sz="quarter" idx="7"/>
          </p:nvPr>
        </p:nvSpPr>
        <p:spPr>
          <a:prstGeom prst="rect">
            <a:avLst/>
          </a:prstGeom>
        </p:spPr>
        <p:txBody>
          <a:bodyPr vert="horz" wrap="square" lIns="0" tIns="0" rIns="0" bIns="0" rtlCol="0">
            <a:spAutoFit/>
          </a:bodyPr>
          <a:lstStyle/>
          <a:p>
            <a:pPr marL="12700">
              <a:lnSpc>
                <a:spcPts val="1410"/>
              </a:lnSpc>
            </a:pPr>
            <a:fld id="{81D60167-4931-47E6-BA6A-407CBD079E47}" type="slidenum">
              <a:rPr spc="-25" dirty="0"/>
              <a:t>15</a:t>
            </a:fld>
            <a:endParaRPr spc="-25" dirty="0"/>
          </a:p>
        </p:txBody>
      </p:sp>
      <p:sp>
        <p:nvSpPr>
          <p:cNvPr id="3" name="object 3"/>
          <p:cNvSpPr txBox="1"/>
          <p:nvPr/>
        </p:nvSpPr>
        <p:spPr>
          <a:xfrm>
            <a:off x="675641" y="1483468"/>
            <a:ext cx="10536935" cy="4549964"/>
          </a:xfrm>
          <a:prstGeom prst="rect">
            <a:avLst/>
          </a:prstGeom>
        </p:spPr>
        <p:txBody>
          <a:bodyPr vert="horz" wrap="square" lIns="0" tIns="60960" rIns="0" bIns="0" rtlCol="0">
            <a:spAutoFit/>
          </a:bodyPr>
          <a:lstStyle/>
          <a:p>
            <a:pPr marL="241300" marR="290195" indent="-229235">
              <a:lnSpc>
                <a:spcPts val="3000"/>
              </a:lnSpc>
              <a:spcBef>
                <a:spcPts val="480"/>
              </a:spcBef>
              <a:buFont typeface="Arial MT"/>
              <a:buChar char="•"/>
              <a:tabLst>
                <a:tab pos="241300" algn="l"/>
              </a:tabLst>
            </a:pPr>
            <a:r>
              <a:rPr lang="en-IN" sz="2600" b="1" dirty="0">
                <a:latin typeface="Times New Roman"/>
                <a:cs typeface="Times New Roman"/>
              </a:rPr>
              <a:t>Dataset Preparation: </a:t>
            </a:r>
            <a:r>
              <a:rPr lang="en-IN" sz="2600" dirty="0">
                <a:latin typeface="Times New Roman"/>
                <a:cs typeface="Times New Roman"/>
              </a:rPr>
              <a:t>Used the HAM10000 dataset with 10,015 </a:t>
            </a:r>
            <a:r>
              <a:rPr lang="en-IN" sz="2600" dirty="0" err="1">
                <a:latin typeface="Times New Roman"/>
                <a:cs typeface="Times New Roman"/>
              </a:rPr>
              <a:t>dermoscopic</a:t>
            </a:r>
            <a:r>
              <a:rPr lang="en-IN" sz="2600" dirty="0">
                <a:latin typeface="Times New Roman"/>
                <a:cs typeface="Times New Roman"/>
              </a:rPr>
              <a:t> images categorized into seven lesion classes, resized and augmented through rotations, flips, normalization, and tensor conversion.</a:t>
            </a:r>
          </a:p>
          <a:p>
            <a:pPr marL="241300" marR="290195" indent="-229235">
              <a:lnSpc>
                <a:spcPts val="3000"/>
              </a:lnSpc>
              <a:spcBef>
                <a:spcPts val="480"/>
              </a:spcBef>
              <a:buFont typeface="Arial MT"/>
              <a:buChar char="•"/>
              <a:tabLst>
                <a:tab pos="241300" algn="l"/>
              </a:tabLst>
            </a:pPr>
            <a:endParaRPr lang="en-IN" sz="2600" dirty="0">
              <a:latin typeface="Times New Roman"/>
              <a:cs typeface="Times New Roman"/>
            </a:endParaRPr>
          </a:p>
          <a:p>
            <a:pPr marL="241300" marR="290195" indent="-229235">
              <a:lnSpc>
                <a:spcPts val="3000"/>
              </a:lnSpc>
              <a:spcBef>
                <a:spcPts val="480"/>
              </a:spcBef>
              <a:buFont typeface="Arial MT"/>
              <a:buChar char="•"/>
              <a:tabLst>
                <a:tab pos="241300" algn="l"/>
              </a:tabLst>
            </a:pPr>
            <a:r>
              <a:rPr lang="en-IN" sz="2600" b="1" dirty="0">
                <a:latin typeface="Times New Roman"/>
                <a:cs typeface="Times New Roman"/>
              </a:rPr>
              <a:t>Backbone Models:</a:t>
            </a:r>
            <a:r>
              <a:rPr lang="en-IN" sz="2600" dirty="0">
                <a:latin typeface="Times New Roman"/>
                <a:cs typeface="Times New Roman"/>
              </a:rPr>
              <a:t> Employed two pretrained architectures — EfficientFormerV2 for lightweight and efficient feature extraction, and Swin Tiny Transformer for hierarchical global–local feature representation.</a:t>
            </a:r>
          </a:p>
          <a:p>
            <a:pPr marL="241300" marR="290195" indent="-229235">
              <a:lnSpc>
                <a:spcPts val="3000"/>
              </a:lnSpc>
              <a:spcBef>
                <a:spcPts val="480"/>
              </a:spcBef>
              <a:buFont typeface="Arial MT"/>
              <a:buChar char="•"/>
              <a:tabLst>
                <a:tab pos="241300" algn="l"/>
              </a:tabLst>
            </a:pPr>
            <a:endParaRPr lang="en-IN" sz="2600" dirty="0">
              <a:latin typeface="Times New Roman"/>
              <a:cs typeface="Times New Roman"/>
            </a:endParaRPr>
          </a:p>
          <a:p>
            <a:pPr marL="241300" marR="290195" indent="-229235">
              <a:lnSpc>
                <a:spcPts val="3000"/>
              </a:lnSpc>
              <a:spcBef>
                <a:spcPts val="480"/>
              </a:spcBef>
              <a:buFont typeface="Arial MT"/>
              <a:buChar char="•"/>
              <a:tabLst>
                <a:tab pos="241300" algn="l"/>
              </a:tabLst>
            </a:pPr>
            <a:r>
              <a:rPr lang="en-IN" sz="2600" b="1" dirty="0">
                <a:latin typeface="Times New Roman"/>
                <a:cs typeface="Times New Roman"/>
              </a:rPr>
              <a:t>Training Configuration: </a:t>
            </a:r>
            <a:r>
              <a:rPr lang="en-IN" sz="2600" dirty="0">
                <a:latin typeface="Times New Roman"/>
                <a:cs typeface="Times New Roman"/>
              </a:rPr>
              <a:t>Both models fine-tuned using the Adam optimizer (</a:t>
            </a:r>
            <a:r>
              <a:rPr lang="en-IN" sz="2600" dirty="0" err="1">
                <a:latin typeface="Times New Roman"/>
                <a:cs typeface="Times New Roman"/>
              </a:rPr>
              <a:t>lr</a:t>
            </a:r>
            <a:r>
              <a:rPr lang="en-IN" sz="2600" dirty="0">
                <a:latin typeface="Times New Roman"/>
                <a:cs typeface="Times New Roman"/>
              </a:rPr>
              <a:t> = 1×10⁻⁴), categorical cross-entropy loss, batch size 32, and 20 epochs with early stopping to prevent overfitting.</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
            <a:extLst>
              <a:ext uri="{FF2B5EF4-FFF2-40B4-BE49-F238E27FC236}">
                <a16:creationId xmlns:a16="http://schemas.microsoft.com/office/drawing/2014/main" id="{4E835A3F-7194-7754-5C91-6E97B995F9C9}"/>
              </a:ext>
            </a:extLst>
          </p:cNvPr>
          <p:cNvSpPr txBox="1">
            <a:spLocks noGrp="1"/>
          </p:cNvSpPr>
          <p:nvPr>
            <p:ph type="title"/>
          </p:nvPr>
        </p:nvSpPr>
        <p:spPr>
          <a:xfrm>
            <a:off x="1045463" y="283463"/>
            <a:ext cx="10101072" cy="1200005"/>
          </a:xfrm>
          <a:prstGeom prst="rect">
            <a:avLst/>
          </a:prstGeom>
        </p:spPr>
        <p:txBody>
          <a:bodyPr vert="horz" wrap="square" lIns="0" tIns="262889" rIns="0" bIns="0" rtlCol="0">
            <a:spAutoFit/>
          </a:bodyPr>
          <a:lstStyle/>
          <a:p>
            <a:pPr marL="2910205">
              <a:lnSpc>
                <a:spcPct val="100000"/>
              </a:lnSpc>
              <a:spcBef>
                <a:spcPts val="130"/>
              </a:spcBef>
            </a:pPr>
            <a:r>
              <a:rPr spc="-10" dirty="0"/>
              <a:t>METHODOLOGY</a:t>
            </a:r>
          </a:p>
        </p:txBody>
      </p:sp>
      <p:sp>
        <p:nvSpPr>
          <p:cNvPr id="5" name="object 3">
            <a:extLst>
              <a:ext uri="{FF2B5EF4-FFF2-40B4-BE49-F238E27FC236}">
                <a16:creationId xmlns:a16="http://schemas.microsoft.com/office/drawing/2014/main" id="{910EDE34-A4AE-9461-38AC-94A3310E817B}"/>
              </a:ext>
            </a:extLst>
          </p:cNvPr>
          <p:cNvSpPr txBox="1"/>
          <p:nvPr/>
        </p:nvSpPr>
        <p:spPr>
          <a:xfrm>
            <a:off x="903731" y="1828800"/>
            <a:ext cx="10384535" cy="4549964"/>
          </a:xfrm>
          <a:prstGeom prst="rect">
            <a:avLst/>
          </a:prstGeom>
        </p:spPr>
        <p:txBody>
          <a:bodyPr vert="horz" wrap="square" lIns="0" tIns="60960" rIns="0" bIns="0" rtlCol="0">
            <a:spAutoFit/>
          </a:bodyPr>
          <a:lstStyle/>
          <a:p>
            <a:pPr marL="241300" marR="290195" indent="-229235">
              <a:lnSpc>
                <a:spcPts val="3000"/>
              </a:lnSpc>
              <a:spcBef>
                <a:spcPts val="480"/>
              </a:spcBef>
              <a:buFont typeface="Arial MT"/>
              <a:buChar char="•"/>
              <a:tabLst>
                <a:tab pos="241300" algn="l"/>
              </a:tabLst>
            </a:pPr>
            <a:r>
              <a:rPr lang="en-IN" sz="2600" b="1" dirty="0">
                <a:latin typeface="Times New Roman"/>
                <a:cs typeface="Times New Roman"/>
              </a:rPr>
              <a:t>Soft Voting Ensemble:</a:t>
            </a:r>
            <a:r>
              <a:rPr lang="en-IN" sz="2600" dirty="0">
                <a:latin typeface="Times New Roman"/>
                <a:cs typeface="Times New Roman"/>
              </a:rPr>
              <a:t> Combined prediction probabilities of both models using  ( P_{final} = \alpha P_E + (1 - \alpha) P_S ) with </a:t>
            </a:r>
            <a:r>
              <a:rPr lang="el-GR" sz="2600" dirty="0">
                <a:latin typeface="Times New Roman"/>
                <a:cs typeface="Times New Roman"/>
              </a:rPr>
              <a:t>α = 0.5 </a:t>
            </a:r>
            <a:r>
              <a:rPr lang="en-IN" sz="2600" dirty="0">
                <a:latin typeface="Times New Roman"/>
                <a:cs typeface="Times New Roman"/>
              </a:rPr>
              <a:t>for balanced fusion.</a:t>
            </a:r>
          </a:p>
          <a:p>
            <a:pPr marL="241300" marR="290195" indent="-229235">
              <a:lnSpc>
                <a:spcPts val="3000"/>
              </a:lnSpc>
              <a:spcBef>
                <a:spcPts val="480"/>
              </a:spcBef>
              <a:buFont typeface="Arial MT"/>
              <a:buChar char="•"/>
              <a:tabLst>
                <a:tab pos="241300" algn="l"/>
              </a:tabLst>
            </a:pPr>
            <a:endParaRPr lang="en-IN" sz="2600" dirty="0">
              <a:latin typeface="Times New Roman"/>
              <a:cs typeface="Times New Roman"/>
            </a:endParaRPr>
          </a:p>
          <a:p>
            <a:pPr marL="241300" marR="290195" indent="-229235">
              <a:lnSpc>
                <a:spcPts val="3000"/>
              </a:lnSpc>
              <a:spcBef>
                <a:spcPts val="480"/>
              </a:spcBef>
              <a:buFont typeface="Arial MT"/>
              <a:buChar char="•"/>
              <a:tabLst>
                <a:tab pos="241300" algn="l"/>
              </a:tabLst>
            </a:pPr>
            <a:r>
              <a:rPr lang="en-IN" sz="2600" b="1" dirty="0">
                <a:latin typeface="Times New Roman"/>
                <a:cs typeface="Times New Roman"/>
              </a:rPr>
              <a:t>Logistic Regression Meta-Ensemble: </a:t>
            </a:r>
            <a:r>
              <a:rPr lang="en-IN" sz="2600" dirty="0">
                <a:latin typeface="Times New Roman"/>
                <a:cs typeface="Times New Roman"/>
              </a:rPr>
              <a:t>Trained a logistic regression classifier on concatenated logits ([</a:t>
            </a:r>
            <a:r>
              <a:rPr lang="en-IN" sz="2600" dirty="0" err="1">
                <a:latin typeface="Times New Roman"/>
                <a:cs typeface="Times New Roman"/>
              </a:rPr>
              <a:t>z_E</a:t>
            </a:r>
            <a:r>
              <a:rPr lang="en-IN" sz="2600" dirty="0">
                <a:latin typeface="Times New Roman"/>
                <a:cs typeface="Times New Roman"/>
              </a:rPr>
              <a:t>; </a:t>
            </a:r>
            <a:r>
              <a:rPr lang="en-IN" sz="2600" dirty="0" err="1">
                <a:latin typeface="Times New Roman"/>
                <a:cs typeface="Times New Roman"/>
              </a:rPr>
              <a:t>z_S</a:t>
            </a:r>
            <a:r>
              <a:rPr lang="en-IN" sz="2600" dirty="0">
                <a:latin typeface="Times New Roman"/>
                <a:cs typeface="Times New Roman"/>
              </a:rPr>
              <a:t>]) to adaptively weight model outputs and enhance rare-class detection.</a:t>
            </a:r>
          </a:p>
          <a:p>
            <a:pPr marL="241300" marR="290195" indent="-229235">
              <a:lnSpc>
                <a:spcPts val="3000"/>
              </a:lnSpc>
              <a:spcBef>
                <a:spcPts val="480"/>
              </a:spcBef>
              <a:buFont typeface="Arial MT"/>
              <a:buChar char="•"/>
              <a:tabLst>
                <a:tab pos="241300" algn="l"/>
              </a:tabLst>
            </a:pPr>
            <a:endParaRPr lang="en-IN" sz="2600" dirty="0">
              <a:latin typeface="Times New Roman"/>
              <a:cs typeface="Times New Roman"/>
            </a:endParaRPr>
          </a:p>
          <a:p>
            <a:pPr marL="241300" marR="290195" indent="-229235">
              <a:lnSpc>
                <a:spcPts val="3000"/>
              </a:lnSpc>
              <a:spcBef>
                <a:spcPts val="480"/>
              </a:spcBef>
              <a:buFont typeface="Arial MT"/>
              <a:buChar char="•"/>
              <a:tabLst>
                <a:tab pos="241300" algn="l"/>
              </a:tabLst>
            </a:pPr>
            <a:r>
              <a:rPr lang="en-IN" sz="2600" b="1" dirty="0">
                <a:latin typeface="Times New Roman"/>
                <a:cs typeface="Times New Roman"/>
              </a:rPr>
              <a:t>Implementation Tools: </a:t>
            </a:r>
            <a:r>
              <a:rPr lang="en-IN" sz="2600" dirty="0">
                <a:latin typeface="Times New Roman"/>
                <a:cs typeface="Times New Roman"/>
              </a:rPr>
              <a:t>Training performed on Google Colab (Tesla T4 GPU, 16GB VRAM) using </a:t>
            </a:r>
            <a:r>
              <a:rPr lang="en-IN" sz="2600" dirty="0" err="1">
                <a:latin typeface="Times New Roman"/>
                <a:cs typeface="Times New Roman"/>
              </a:rPr>
              <a:t>PyTorch</a:t>
            </a:r>
            <a:r>
              <a:rPr lang="en-IN" sz="2600" dirty="0">
                <a:latin typeface="Times New Roman"/>
                <a:cs typeface="Times New Roman"/>
              </a:rPr>
              <a:t>, ensuring efficient computation and stable convergence.</a:t>
            </a:r>
          </a:p>
        </p:txBody>
      </p:sp>
      <p:sp>
        <p:nvSpPr>
          <p:cNvPr id="6" name="object 4">
            <a:extLst>
              <a:ext uri="{FF2B5EF4-FFF2-40B4-BE49-F238E27FC236}">
                <a16:creationId xmlns:a16="http://schemas.microsoft.com/office/drawing/2014/main" id="{031EBCCC-1739-0F5A-8B80-F560FB5CDC36}"/>
              </a:ext>
            </a:extLst>
          </p:cNvPr>
          <p:cNvSpPr txBox="1">
            <a:spLocks noGrp="1"/>
          </p:cNvSpPr>
          <p:nvPr>
            <p:ph type="dt" sz="half" idx="6"/>
          </p:nvPr>
        </p:nvSpPr>
        <p:spPr>
          <a:xfrm>
            <a:off x="917575" y="6451049"/>
            <a:ext cx="737235" cy="359073"/>
          </a:xfrm>
          <a:prstGeom prst="rect">
            <a:avLst/>
          </a:prstGeom>
        </p:spPr>
        <p:txBody>
          <a:bodyPr vert="horz" wrap="square" lIns="0" tIns="0" rIns="0" bIns="0" rtlCol="0">
            <a:spAutoFit/>
          </a:bodyPr>
          <a:lstStyle/>
          <a:p>
            <a:pPr marL="12700">
              <a:lnSpc>
                <a:spcPts val="1410"/>
              </a:lnSpc>
            </a:pPr>
            <a:r>
              <a:rPr lang="en-US" spc="-10" dirty="0"/>
              <a:t>05-12-</a:t>
            </a:r>
            <a:r>
              <a:rPr lang="en-US" spc="-20" dirty="0"/>
              <a:t>2025</a:t>
            </a:r>
          </a:p>
          <a:p>
            <a:pPr marL="12700">
              <a:lnSpc>
                <a:spcPts val="1410"/>
              </a:lnSpc>
            </a:pPr>
            <a:endParaRPr lang="en-US" spc="-20" dirty="0"/>
          </a:p>
        </p:txBody>
      </p:sp>
      <p:sp>
        <p:nvSpPr>
          <p:cNvPr id="7" name="object 5">
            <a:extLst>
              <a:ext uri="{FF2B5EF4-FFF2-40B4-BE49-F238E27FC236}">
                <a16:creationId xmlns:a16="http://schemas.microsoft.com/office/drawing/2014/main" id="{27CF3322-EF06-683A-785A-96297AB5C581}"/>
              </a:ext>
            </a:extLst>
          </p:cNvPr>
          <p:cNvSpPr txBox="1"/>
          <p:nvPr/>
        </p:nvSpPr>
        <p:spPr>
          <a:xfrm>
            <a:off x="4429378" y="6451049"/>
            <a:ext cx="758825" cy="194310"/>
          </a:xfrm>
          <a:prstGeom prst="rect">
            <a:avLst/>
          </a:prstGeom>
        </p:spPr>
        <p:txBody>
          <a:bodyPr vert="horz" wrap="square" lIns="0" tIns="0" rIns="0" bIns="0" rtlCol="0">
            <a:spAutoFit/>
          </a:bodyPr>
          <a:lstStyle/>
          <a:p>
            <a:pPr marL="12700">
              <a:lnSpc>
                <a:spcPts val="1410"/>
              </a:lnSpc>
            </a:pPr>
            <a:r>
              <a:rPr sz="1200" dirty="0">
                <a:solidFill>
                  <a:srgbClr val="888888"/>
                </a:solidFill>
                <a:latin typeface="Times New Roman"/>
                <a:cs typeface="Times New Roman"/>
              </a:rPr>
              <a:t>Review</a:t>
            </a:r>
            <a:r>
              <a:rPr sz="1200" spc="-30" dirty="0">
                <a:solidFill>
                  <a:srgbClr val="888888"/>
                </a:solidFill>
                <a:latin typeface="Times New Roman"/>
                <a:cs typeface="Times New Roman"/>
              </a:rPr>
              <a:t> </a:t>
            </a:r>
            <a:r>
              <a:rPr sz="1200" spc="-25" dirty="0">
                <a:solidFill>
                  <a:srgbClr val="888888"/>
                </a:solidFill>
                <a:latin typeface="Times New Roman"/>
                <a:cs typeface="Times New Roman"/>
              </a:rPr>
              <a:t>No.</a:t>
            </a:r>
            <a:endParaRPr sz="1200" dirty="0">
              <a:latin typeface="Times New Roman"/>
              <a:cs typeface="Times New Roman"/>
            </a:endParaRPr>
          </a:p>
        </p:txBody>
      </p:sp>
      <p:sp>
        <p:nvSpPr>
          <p:cNvPr id="8" name="object 6">
            <a:extLst>
              <a:ext uri="{FF2B5EF4-FFF2-40B4-BE49-F238E27FC236}">
                <a16:creationId xmlns:a16="http://schemas.microsoft.com/office/drawing/2014/main" id="{C3F6216F-FCB6-C58C-B365-356C605E01C0}"/>
              </a:ext>
            </a:extLst>
          </p:cNvPr>
          <p:cNvSpPr txBox="1">
            <a:spLocks noGrp="1"/>
          </p:cNvSpPr>
          <p:nvPr>
            <p:ph type="ftr" sz="quarter" idx="5"/>
          </p:nvPr>
        </p:nvSpPr>
        <p:spPr>
          <a:xfrm>
            <a:off x="5505148" y="6451049"/>
            <a:ext cx="644525" cy="194309"/>
          </a:xfrm>
          <a:prstGeom prst="rect">
            <a:avLst/>
          </a:prstGeom>
        </p:spPr>
        <p:txBody>
          <a:bodyPr vert="horz" wrap="square" lIns="0" tIns="0" rIns="0" bIns="0" rtlCol="0">
            <a:spAutoFit/>
          </a:bodyPr>
          <a:lstStyle/>
          <a:p>
            <a:pPr marL="12700">
              <a:lnSpc>
                <a:spcPts val="1410"/>
              </a:lnSpc>
            </a:pPr>
            <a:r>
              <a:t>Batch</a:t>
            </a:r>
            <a:r>
              <a:rPr spc="-55"/>
              <a:t> </a:t>
            </a:r>
            <a:r>
              <a:rPr spc="-25"/>
              <a:t>No.</a:t>
            </a:r>
            <a:endParaRPr spc="-25" dirty="0"/>
          </a:p>
        </p:txBody>
      </p:sp>
      <p:sp>
        <p:nvSpPr>
          <p:cNvPr id="9" name="object 7">
            <a:extLst>
              <a:ext uri="{FF2B5EF4-FFF2-40B4-BE49-F238E27FC236}">
                <a16:creationId xmlns:a16="http://schemas.microsoft.com/office/drawing/2014/main" id="{4AEE7C16-79EC-F95E-D471-C310364B4D78}"/>
              </a:ext>
            </a:extLst>
          </p:cNvPr>
          <p:cNvSpPr txBox="1"/>
          <p:nvPr/>
        </p:nvSpPr>
        <p:spPr>
          <a:xfrm>
            <a:off x="6542944" y="6451049"/>
            <a:ext cx="1223010" cy="194310"/>
          </a:xfrm>
          <a:prstGeom prst="rect">
            <a:avLst/>
          </a:prstGeom>
        </p:spPr>
        <p:txBody>
          <a:bodyPr vert="horz" wrap="square" lIns="0" tIns="0" rIns="0" bIns="0" rtlCol="0">
            <a:spAutoFit/>
          </a:bodyPr>
          <a:lstStyle/>
          <a:p>
            <a:pPr marL="12700">
              <a:lnSpc>
                <a:spcPts val="1410"/>
              </a:lnSpc>
            </a:pPr>
            <a:r>
              <a:rPr sz="1200" spc="-10" dirty="0">
                <a:solidFill>
                  <a:srgbClr val="888888"/>
                </a:solidFill>
                <a:latin typeface="Times New Roman"/>
                <a:cs typeface="Times New Roman"/>
              </a:rPr>
              <a:t>Department</a:t>
            </a:r>
            <a:r>
              <a:rPr sz="1200" spc="-30" dirty="0">
                <a:solidFill>
                  <a:srgbClr val="888888"/>
                </a:solidFill>
                <a:latin typeface="Times New Roman"/>
                <a:cs typeface="Times New Roman"/>
              </a:rPr>
              <a:t> </a:t>
            </a:r>
            <a:r>
              <a:rPr sz="1200" dirty="0">
                <a:solidFill>
                  <a:srgbClr val="888888"/>
                </a:solidFill>
                <a:latin typeface="Times New Roman"/>
                <a:cs typeface="Times New Roman"/>
              </a:rPr>
              <a:t>of</a:t>
            </a:r>
            <a:r>
              <a:rPr sz="1200" spc="50" dirty="0">
                <a:solidFill>
                  <a:srgbClr val="888888"/>
                </a:solidFill>
                <a:latin typeface="Times New Roman"/>
                <a:cs typeface="Times New Roman"/>
              </a:rPr>
              <a:t> </a:t>
            </a:r>
            <a:r>
              <a:rPr sz="1200" spc="-25" dirty="0">
                <a:solidFill>
                  <a:srgbClr val="888888"/>
                </a:solidFill>
                <a:latin typeface="Times New Roman"/>
                <a:cs typeface="Times New Roman"/>
              </a:rPr>
              <a:t>CSE</a:t>
            </a:r>
            <a:endParaRPr sz="1200" dirty="0">
              <a:latin typeface="Times New Roman"/>
              <a:cs typeface="Times New Roman"/>
            </a:endParaRPr>
          </a:p>
        </p:txBody>
      </p:sp>
      <p:sp>
        <p:nvSpPr>
          <p:cNvPr id="10" name="object 8">
            <a:extLst>
              <a:ext uri="{FF2B5EF4-FFF2-40B4-BE49-F238E27FC236}">
                <a16:creationId xmlns:a16="http://schemas.microsoft.com/office/drawing/2014/main" id="{4D6B31B6-0E5C-B571-A217-C32B2022EC19}"/>
              </a:ext>
            </a:extLst>
          </p:cNvPr>
          <p:cNvSpPr txBox="1">
            <a:spLocks noGrp="1"/>
          </p:cNvSpPr>
          <p:nvPr>
            <p:ph type="sldNum" sz="quarter" idx="7"/>
          </p:nvPr>
        </p:nvSpPr>
        <p:spPr>
          <a:xfrm>
            <a:off x="11104626" y="6451049"/>
            <a:ext cx="215900" cy="194309"/>
          </a:xfrm>
          <a:prstGeom prst="rect">
            <a:avLst/>
          </a:prstGeom>
        </p:spPr>
        <p:txBody>
          <a:bodyPr vert="horz" wrap="square" lIns="0" tIns="0" rIns="0" bIns="0" rtlCol="0">
            <a:spAutoFit/>
          </a:bodyPr>
          <a:lstStyle/>
          <a:p>
            <a:pPr marL="12700">
              <a:lnSpc>
                <a:spcPts val="1410"/>
              </a:lnSpc>
            </a:pPr>
            <a:fld id="{81D60167-4931-47E6-BA6A-407CBD079E47}" type="slidenum">
              <a:rPr spc="-25" dirty="0"/>
              <a:t>16</a:t>
            </a:fld>
            <a:endParaRPr spc="-25" dirty="0"/>
          </a:p>
        </p:txBody>
      </p:sp>
    </p:spTree>
    <p:extLst>
      <p:ext uri="{BB962C8B-B14F-4D97-AF65-F5344CB8AC3E}">
        <p14:creationId xmlns:p14="http://schemas.microsoft.com/office/powerpoint/2010/main" val="6230043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F214F0-5DFC-810D-E326-F45E02B49AA6}"/>
            </a:ext>
          </a:extLst>
        </p:cNvPr>
        <p:cNvGrpSpPr/>
        <p:nvPr/>
      </p:nvGrpSpPr>
      <p:grpSpPr>
        <a:xfrm>
          <a:off x="0" y="0"/>
          <a:ext cx="0" cy="0"/>
          <a:chOff x="0" y="0"/>
          <a:chExt cx="0" cy="0"/>
        </a:xfrm>
      </p:grpSpPr>
      <p:sp>
        <p:nvSpPr>
          <p:cNvPr id="4" name="object 2">
            <a:extLst>
              <a:ext uri="{FF2B5EF4-FFF2-40B4-BE49-F238E27FC236}">
                <a16:creationId xmlns:a16="http://schemas.microsoft.com/office/drawing/2014/main" id="{C5DDFC6F-6069-3106-FC8B-0963934B9C23}"/>
              </a:ext>
            </a:extLst>
          </p:cNvPr>
          <p:cNvSpPr txBox="1">
            <a:spLocks noGrp="1"/>
          </p:cNvSpPr>
          <p:nvPr>
            <p:ph type="title"/>
          </p:nvPr>
        </p:nvSpPr>
        <p:spPr>
          <a:xfrm>
            <a:off x="-609600" y="378810"/>
            <a:ext cx="12649200" cy="942565"/>
          </a:xfrm>
          <a:prstGeom prst="rect">
            <a:avLst/>
          </a:prstGeom>
        </p:spPr>
        <p:txBody>
          <a:bodyPr vert="horz" wrap="square" lIns="0" tIns="262889" rIns="0" bIns="0" rtlCol="0">
            <a:spAutoFit/>
          </a:bodyPr>
          <a:lstStyle/>
          <a:p>
            <a:pPr marL="2910205" algn="l">
              <a:lnSpc>
                <a:spcPct val="100000"/>
              </a:lnSpc>
              <a:spcBef>
                <a:spcPts val="130"/>
              </a:spcBef>
            </a:pPr>
            <a:r>
              <a:rPr lang="en-US" spc="-10" dirty="0"/>
              <a:t>How we Addressed Class Imbalance</a:t>
            </a:r>
            <a:endParaRPr spc="-10" dirty="0"/>
          </a:p>
        </p:txBody>
      </p:sp>
      <p:sp>
        <p:nvSpPr>
          <p:cNvPr id="5" name="object 3">
            <a:extLst>
              <a:ext uri="{FF2B5EF4-FFF2-40B4-BE49-F238E27FC236}">
                <a16:creationId xmlns:a16="http://schemas.microsoft.com/office/drawing/2014/main" id="{FCCFC9DA-5E5F-4477-ADD9-756CF41F4D91}"/>
              </a:ext>
            </a:extLst>
          </p:cNvPr>
          <p:cNvSpPr txBox="1"/>
          <p:nvPr/>
        </p:nvSpPr>
        <p:spPr>
          <a:xfrm>
            <a:off x="895204" y="1321375"/>
            <a:ext cx="10384535" cy="4485843"/>
          </a:xfrm>
          <a:prstGeom prst="rect">
            <a:avLst/>
          </a:prstGeom>
        </p:spPr>
        <p:txBody>
          <a:bodyPr vert="horz" wrap="square" lIns="0" tIns="60960" rIns="0" bIns="0" rtlCol="0">
            <a:spAutoFit/>
          </a:bodyPr>
          <a:lstStyle/>
          <a:p>
            <a:pPr marL="12065" marR="290195">
              <a:lnSpc>
                <a:spcPts val="3000"/>
              </a:lnSpc>
              <a:spcBef>
                <a:spcPts val="480"/>
              </a:spcBef>
              <a:tabLst>
                <a:tab pos="241300" algn="l"/>
              </a:tabLst>
            </a:pPr>
            <a:r>
              <a:rPr lang="en-US" sz="2600" b="1" dirty="0">
                <a:latin typeface="Times New Roman"/>
                <a:cs typeface="Times New Roman"/>
              </a:rPr>
              <a:t>Data Augmentation (Targeted)</a:t>
            </a:r>
          </a:p>
          <a:p>
            <a:pPr marL="241300" marR="290195" indent="-229235">
              <a:lnSpc>
                <a:spcPts val="3000"/>
              </a:lnSpc>
              <a:spcBef>
                <a:spcPts val="480"/>
              </a:spcBef>
              <a:buFont typeface="Arial MT"/>
              <a:buChar char="•"/>
              <a:tabLst>
                <a:tab pos="241300" algn="l"/>
              </a:tabLst>
            </a:pPr>
            <a:r>
              <a:rPr lang="en-US" sz="2600" dirty="0">
                <a:latin typeface="Times New Roman"/>
                <a:cs typeface="Times New Roman"/>
              </a:rPr>
              <a:t>Applied stronger augmentation for minority classes.</a:t>
            </a:r>
          </a:p>
          <a:p>
            <a:pPr marL="241300" marR="290195" indent="-229235">
              <a:lnSpc>
                <a:spcPts val="3000"/>
              </a:lnSpc>
              <a:spcBef>
                <a:spcPts val="480"/>
              </a:spcBef>
              <a:buFont typeface="Arial MT"/>
              <a:buChar char="•"/>
              <a:tabLst>
                <a:tab pos="241300" algn="l"/>
              </a:tabLst>
            </a:pPr>
            <a:r>
              <a:rPr lang="en-US" sz="2600" dirty="0">
                <a:latin typeface="Times New Roman"/>
                <a:cs typeface="Times New Roman"/>
              </a:rPr>
              <a:t>Increased variety using rotation, flipping, zoom, and color jitter.</a:t>
            </a:r>
          </a:p>
          <a:p>
            <a:pPr marL="241300" marR="290195" indent="-229235">
              <a:lnSpc>
                <a:spcPts val="3000"/>
              </a:lnSpc>
              <a:spcBef>
                <a:spcPts val="480"/>
              </a:spcBef>
              <a:buFont typeface="Arial MT"/>
              <a:buChar char="•"/>
              <a:tabLst>
                <a:tab pos="241300" algn="l"/>
              </a:tabLst>
            </a:pPr>
            <a:r>
              <a:rPr lang="en-US" sz="2600" dirty="0">
                <a:latin typeface="Times New Roman"/>
                <a:cs typeface="Times New Roman"/>
              </a:rPr>
              <a:t>Improved learning of rare lesion patterns.</a:t>
            </a:r>
          </a:p>
          <a:p>
            <a:pPr marL="12065" marR="290195">
              <a:lnSpc>
                <a:spcPts val="3000"/>
              </a:lnSpc>
              <a:spcBef>
                <a:spcPts val="480"/>
              </a:spcBef>
              <a:tabLst>
                <a:tab pos="241300" algn="l"/>
              </a:tabLst>
            </a:pPr>
            <a:r>
              <a:rPr lang="en-US" sz="2600" b="1" dirty="0">
                <a:latin typeface="Times New Roman"/>
                <a:cs typeface="Times New Roman"/>
              </a:rPr>
              <a:t>Class-Balanced Sampling</a:t>
            </a:r>
          </a:p>
          <a:p>
            <a:pPr marL="241300" marR="290195" indent="-229235">
              <a:lnSpc>
                <a:spcPts val="3000"/>
              </a:lnSpc>
              <a:spcBef>
                <a:spcPts val="480"/>
              </a:spcBef>
              <a:buFont typeface="Arial MT"/>
              <a:buChar char="•"/>
              <a:tabLst>
                <a:tab pos="241300" algn="l"/>
              </a:tabLst>
            </a:pPr>
            <a:r>
              <a:rPr lang="en-US" sz="2600" dirty="0">
                <a:latin typeface="Times New Roman"/>
                <a:cs typeface="Times New Roman"/>
              </a:rPr>
              <a:t>Used a weighted sampler during training.</a:t>
            </a:r>
          </a:p>
          <a:p>
            <a:pPr marL="241300" marR="290195" indent="-229235">
              <a:lnSpc>
                <a:spcPts val="3000"/>
              </a:lnSpc>
              <a:spcBef>
                <a:spcPts val="480"/>
              </a:spcBef>
              <a:buFont typeface="Arial MT"/>
              <a:buChar char="•"/>
              <a:tabLst>
                <a:tab pos="241300" algn="l"/>
              </a:tabLst>
            </a:pPr>
            <a:r>
              <a:rPr lang="en-US" sz="2600" dirty="0">
                <a:latin typeface="Times New Roman"/>
                <a:cs typeface="Times New Roman"/>
              </a:rPr>
              <a:t>Ensured each batch contained proportionate samples from all classes.</a:t>
            </a:r>
          </a:p>
          <a:p>
            <a:pPr marL="12065" marR="290195">
              <a:lnSpc>
                <a:spcPts val="3000"/>
              </a:lnSpc>
              <a:spcBef>
                <a:spcPts val="480"/>
              </a:spcBef>
              <a:tabLst>
                <a:tab pos="241300" algn="l"/>
              </a:tabLst>
            </a:pPr>
            <a:r>
              <a:rPr lang="en-US" sz="2600" b="1" dirty="0">
                <a:latin typeface="Times New Roman"/>
                <a:cs typeface="Times New Roman"/>
              </a:rPr>
              <a:t>Weighted Loss Function</a:t>
            </a:r>
          </a:p>
          <a:p>
            <a:pPr marL="241300" marR="290195" indent="-229235">
              <a:lnSpc>
                <a:spcPts val="3000"/>
              </a:lnSpc>
              <a:spcBef>
                <a:spcPts val="480"/>
              </a:spcBef>
              <a:buFont typeface="Arial MT"/>
              <a:buChar char="•"/>
              <a:tabLst>
                <a:tab pos="241300" algn="l"/>
              </a:tabLst>
            </a:pPr>
            <a:r>
              <a:rPr lang="en-US" sz="2600" dirty="0">
                <a:latin typeface="Times New Roman"/>
                <a:cs typeface="Times New Roman"/>
              </a:rPr>
              <a:t>Assigned higher weights to rare classes.</a:t>
            </a:r>
          </a:p>
          <a:p>
            <a:pPr marL="241300" marR="290195" indent="-229235">
              <a:lnSpc>
                <a:spcPts val="3000"/>
              </a:lnSpc>
              <a:spcBef>
                <a:spcPts val="480"/>
              </a:spcBef>
              <a:buFont typeface="Arial MT"/>
              <a:buChar char="•"/>
              <a:tabLst>
                <a:tab pos="241300" algn="l"/>
              </a:tabLst>
            </a:pPr>
            <a:r>
              <a:rPr lang="en-US" sz="2600" dirty="0">
                <a:latin typeface="Times New Roman"/>
                <a:cs typeface="Times New Roman"/>
              </a:rPr>
              <a:t>Penalized misclassification more strongly for minority categories.</a:t>
            </a:r>
          </a:p>
        </p:txBody>
      </p:sp>
      <p:sp>
        <p:nvSpPr>
          <p:cNvPr id="6" name="object 4">
            <a:extLst>
              <a:ext uri="{FF2B5EF4-FFF2-40B4-BE49-F238E27FC236}">
                <a16:creationId xmlns:a16="http://schemas.microsoft.com/office/drawing/2014/main" id="{F6612B87-19B6-4E82-E508-A3E5846F2601}"/>
              </a:ext>
            </a:extLst>
          </p:cNvPr>
          <p:cNvSpPr txBox="1">
            <a:spLocks noGrp="1"/>
          </p:cNvSpPr>
          <p:nvPr>
            <p:ph type="dt" sz="half" idx="6"/>
          </p:nvPr>
        </p:nvSpPr>
        <p:spPr>
          <a:xfrm>
            <a:off x="917575" y="6451049"/>
            <a:ext cx="737235" cy="359073"/>
          </a:xfrm>
          <a:prstGeom prst="rect">
            <a:avLst/>
          </a:prstGeom>
        </p:spPr>
        <p:txBody>
          <a:bodyPr vert="horz" wrap="square" lIns="0" tIns="0" rIns="0" bIns="0" rtlCol="0">
            <a:spAutoFit/>
          </a:bodyPr>
          <a:lstStyle/>
          <a:p>
            <a:pPr marL="12700">
              <a:lnSpc>
                <a:spcPts val="1410"/>
              </a:lnSpc>
            </a:pPr>
            <a:r>
              <a:rPr lang="en-US" spc="-10" dirty="0"/>
              <a:t>05-12-</a:t>
            </a:r>
            <a:r>
              <a:rPr lang="en-US" spc="-20" dirty="0"/>
              <a:t>2025</a:t>
            </a:r>
          </a:p>
          <a:p>
            <a:pPr marL="12700">
              <a:lnSpc>
                <a:spcPts val="1410"/>
              </a:lnSpc>
            </a:pPr>
            <a:endParaRPr lang="en-US" spc="-20" dirty="0"/>
          </a:p>
        </p:txBody>
      </p:sp>
      <p:sp>
        <p:nvSpPr>
          <p:cNvPr id="7" name="object 5">
            <a:extLst>
              <a:ext uri="{FF2B5EF4-FFF2-40B4-BE49-F238E27FC236}">
                <a16:creationId xmlns:a16="http://schemas.microsoft.com/office/drawing/2014/main" id="{9114E98C-5715-E44F-A3DD-47163EC0ADE2}"/>
              </a:ext>
            </a:extLst>
          </p:cNvPr>
          <p:cNvSpPr txBox="1"/>
          <p:nvPr/>
        </p:nvSpPr>
        <p:spPr>
          <a:xfrm>
            <a:off x="4429378" y="6451049"/>
            <a:ext cx="758825" cy="194310"/>
          </a:xfrm>
          <a:prstGeom prst="rect">
            <a:avLst/>
          </a:prstGeom>
        </p:spPr>
        <p:txBody>
          <a:bodyPr vert="horz" wrap="square" lIns="0" tIns="0" rIns="0" bIns="0" rtlCol="0">
            <a:spAutoFit/>
          </a:bodyPr>
          <a:lstStyle/>
          <a:p>
            <a:pPr marL="12700">
              <a:lnSpc>
                <a:spcPts val="1410"/>
              </a:lnSpc>
            </a:pPr>
            <a:r>
              <a:rPr sz="1200" dirty="0">
                <a:solidFill>
                  <a:srgbClr val="888888"/>
                </a:solidFill>
                <a:latin typeface="Times New Roman"/>
                <a:cs typeface="Times New Roman"/>
              </a:rPr>
              <a:t>Review</a:t>
            </a:r>
            <a:r>
              <a:rPr sz="1200" spc="-30" dirty="0">
                <a:solidFill>
                  <a:srgbClr val="888888"/>
                </a:solidFill>
                <a:latin typeface="Times New Roman"/>
                <a:cs typeface="Times New Roman"/>
              </a:rPr>
              <a:t> </a:t>
            </a:r>
            <a:r>
              <a:rPr sz="1200" spc="-25" dirty="0">
                <a:solidFill>
                  <a:srgbClr val="888888"/>
                </a:solidFill>
                <a:latin typeface="Times New Roman"/>
                <a:cs typeface="Times New Roman"/>
              </a:rPr>
              <a:t>No.</a:t>
            </a:r>
            <a:endParaRPr sz="1200" dirty="0">
              <a:latin typeface="Times New Roman"/>
              <a:cs typeface="Times New Roman"/>
            </a:endParaRPr>
          </a:p>
        </p:txBody>
      </p:sp>
      <p:sp>
        <p:nvSpPr>
          <p:cNvPr id="8" name="object 6">
            <a:extLst>
              <a:ext uri="{FF2B5EF4-FFF2-40B4-BE49-F238E27FC236}">
                <a16:creationId xmlns:a16="http://schemas.microsoft.com/office/drawing/2014/main" id="{D8B04A31-2B69-49F2-7B79-E5D4EB9F898E}"/>
              </a:ext>
            </a:extLst>
          </p:cNvPr>
          <p:cNvSpPr txBox="1">
            <a:spLocks noGrp="1"/>
          </p:cNvSpPr>
          <p:nvPr>
            <p:ph type="ftr" sz="quarter" idx="5"/>
          </p:nvPr>
        </p:nvSpPr>
        <p:spPr>
          <a:xfrm>
            <a:off x="5505148" y="6451049"/>
            <a:ext cx="644525" cy="194309"/>
          </a:xfrm>
          <a:prstGeom prst="rect">
            <a:avLst/>
          </a:prstGeom>
        </p:spPr>
        <p:txBody>
          <a:bodyPr vert="horz" wrap="square" lIns="0" tIns="0" rIns="0" bIns="0" rtlCol="0">
            <a:spAutoFit/>
          </a:bodyPr>
          <a:lstStyle/>
          <a:p>
            <a:pPr marL="12700">
              <a:lnSpc>
                <a:spcPts val="1410"/>
              </a:lnSpc>
            </a:pPr>
            <a:r>
              <a:t>Batch</a:t>
            </a:r>
            <a:r>
              <a:rPr spc="-55"/>
              <a:t> </a:t>
            </a:r>
            <a:r>
              <a:rPr spc="-25"/>
              <a:t>No.</a:t>
            </a:r>
            <a:endParaRPr spc="-25" dirty="0"/>
          </a:p>
        </p:txBody>
      </p:sp>
      <p:sp>
        <p:nvSpPr>
          <p:cNvPr id="9" name="object 7">
            <a:extLst>
              <a:ext uri="{FF2B5EF4-FFF2-40B4-BE49-F238E27FC236}">
                <a16:creationId xmlns:a16="http://schemas.microsoft.com/office/drawing/2014/main" id="{0FFF9213-8837-EDB1-2761-38F0C8D66732}"/>
              </a:ext>
            </a:extLst>
          </p:cNvPr>
          <p:cNvSpPr txBox="1"/>
          <p:nvPr/>
        </p:nvSpPr>
        <p:spPr>
          <a:xfrm>
            <a:off x="6542944" y="6451049"/>
            <a:ext cx="1223010" cy="194310"/>
          </a:xfrm>
          <a:prstGeom prst="rect">
            <a:avLst/>
          </a:prstGeom>
        </p:spPr>
        <p:txBody>
          <a:bodyPr vert="horz" wrap="square" lIns="0" tIns="0" rIns="0" bIns="0" rtlCol="0">
            <a:spAutoFit/>
          </a:bodyPr>
          <a:lstStyle/>
          <a:p>
            <a:pPr marL="12700">
              <a:lnSpc>
                <a:spcPts val="1410"/>
              </a:lnSpc>
            </a:pPr>
            <a:r>
              <a:rPr sz="1200" spc="-10" dirty="0">
                <a:solidFill>
                  <a:srgbClr val="888888"/>
                </a:solidFill>
                <a:latin typeface="Times New Roman"/>
                <a:cs typeface="Times New Roman"/>
              </a:rPr>
              <a:t>Department</a:t>
            </a:r>
            <a:r>
              <a:rPr sz="1200" spc="-30" dirty="0">
                <a:solidFill>
                  <a:srgbClr val="888888"/>
                </a:solidFill>
                <a:latin typeface="Times New Roman"/>
                <a:cs typeface="Times New Roman"/>
              </a:rPr>
              <a:t> </a:t>
            </a:r>
            <a:r>
              <a:rPr sz="1200" dirty="0">
                <a:solidFill>
                  <a:srgbClr val="888888"/>
                </a:solidFill>
                <a:latin typeface="Times New Roman"/>
                <a:cs typeface="Times New Roman"/>
              </a:rPr>
              <a:t>of</a:t>
            </a:r>
            <a:r>
              <a:rPr sz="1200" spc="50" dirty="0">
                <a:solidFill>
                  <a:srgbClr val="888888"/>
                </a:solidFill>
                <a:latin typeface="Times New Roman"/>
                <a:cs typeface="Times New Roman"/>
              </a:rPr>
              <a:t> </a:t>
            </a:r>
            <a:r>
              <a:rPr sz="1200" spc="-25" dirty="0">
                <a:solidFill>
                  <a:srgbClr val="888888"/>
                </a:solidFill>
                <a:latin typeface="Times New Roman"/>
                <a:cs typeface="Times New Roman"/>
              </a:rPr>
              <a:t>CSE</a:t>
            </a:r>
            <a:endParaRPr sz="1200" dirty="0">
              <a:latin typeface="Times New Roman"/>
              <a:cs typeface="Times New Roman"/>
            </a:endParaRPr>
          </a:p>
        </p:txBody>
      </p:sp>
      <p:sp>
        <p:nvSpPr>
          <p:cNvPr id="10" name="object 8">
            <a:extLst>
              <a:ext uri="{FF2B5EF4-FFF2-40B4-BE49-F238E27FC236}">
                <a16:creationId xmlns:a16="http://schemas.microsoft.com/office/drawing/2014/main" id="{DC8C9A1E-FFFC-1E42-485A-C5728BF8C2DE}"/>
              </a:ext>
            </a:extLst>
          </p:cNvPr>
          <p:cNvSpPr txBox="1">
            <a:spLocks noGrp="1"/>
          </p:cNvSpPr>
          <p:nvPr>
            <p:ph type="sldNum" sz="quarter" idx="7"/>
          </p:nvPr>
        </p:nvSpPr>
        <p:spPr>
          <a:xfrm>
            <a:off x="11104626" y="6451049"/>
            <a:ext cx="215900" cy="194309"/>
          </a:xfrm>
          <a:prstGeom prst="rect">
            <a:avLst/>
          </a:prstGeom>
        </p:spPr>
        <p:txBody>
          <a:bodyPr vert="horz" wrap="square" lIns="0" tIns="0" rIns="0" bIns="0" rtlCol="0">
            <a:spAutoFit/>
          </a:bodyPr>
          <a:lstStyle/>
          <a:p>
            <a:pPr marL="12700">
              <a:lnSpc>
                <a:spcPts val="1410"/>
              </a:lnSpc>
            </a:pPr>
            <a:fld id="{81D60167-4931-47E6-BA6A-407CBD079E47}" type="slidenum">
              <a:rPr spc="-25" dirty="0"/>
              <a:t>17</a:t>
            </a:fld>
            <a:endParaRPr spc="-25" dirty="0"/>
          </a:p>
        </p:txBody>
      </p:sp>
    </p:spTree>
    <p:extLst>
      <p:ext uri="{BB962C8B-B14F-4D97-AF65-F5344CB8AC3E}">
        <p14:creationId xmlns:p14="http://schemas.microsoft.com/office/powerpoint/2010/main" val="38980855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DA8F5E-252F-7B46-EE03-2A956AE00ACD}"/>
            </a:ext>
          </a:extLst>
        </p:cNvPr>
        <p:cNvGrpSpPr/>
        <p:nvPr/>
      </p:nvGrpSpPr>
      <p:grpSpPr>
        <a:xfrm>
          <a:off x="0" y="0"/>
          <a:ext cx="0" cy="0"/>
          <a:chOff x="0" y="0"/>
          <a:chExt cx="0" cy="0"/>
        </a:xfrm>
      </p:grpSpPr>
      <p:sp>
        <p:nvSpPr>
          <p:cNvPr id="4" name="object 2">
            <a:extLst>
              <a:ext uri="{FF2B5EF4-FFF2-40B4-BE49-F238E27FC236}">
                <a16:creationId xmlns:a16="http://schemas.microsoft.com/office/drawing/2014/main" id="{38EB6263-B7AC-36CB-53B0-355C4905279B}"/>
              </a:ext>
            </a:extLst>
          </p:cNvPr>
          <p:cNvSpPr txBox="1">
            <a:spLocks noGrp="1"/>
          </p:cNvSpPr>
          <p:nvPr>
            <p:ph type="title"/>
          </p:nvPr>
        </p:nvSpPr>
        <p:spPr>
          <a:xfrm>
            <a:off x="-609600" y="378810"/>
            <a:ext cx="12649200" cy="942565"/>
          </a:xfrm>
          <a:prstGeom prst="rect">
            <a:avLst/>
          </a:prstGeom>
        </p:spPr>
        <p:txBody>
          <a:bodyPr vert="horz" wrap="square" lIns="0" tIns="262889" rIns="0" bIns="0" rtlCol="0">
            <a:spAutoFit/>
          </a:bodyPr>
          <a:lstStyle/>
          <a:p>
            <a:pPr marL="2910205" algn="l">
              <a:lnSpc>
                <a:spcPct val="100000"/>
              </a:lnSpc>
              <a:spcBef>
                <a:spcPts val="130"/>
              </a:spcBef>
            </a:pPr>
            <a:r>
              <a:rPr lang="en-US" spc="-10" dirty="0"/>
              <a:t>How we Addressed Class Imbalance</a:t>
            </a:r>
            <a:endParaRPr spc="-10" dirty="0"/>
          </a:p>
        </p:txBody>
      </p:sp>
      <p:sp>
        <p:nvSpPr>
          <p:cNvPr id="5" name="object 3">
            <a:extLst>
              <a:ext uri="{FF2B5EF4-FFF2-40B4-BE49-F238E27FC236}">
                <a16:creationId xmlns:a16="http://schemas.microsoft.com/office/drawing/2014/main" id="{01B913A7-9171-3037-0AEC-E76D6EC32D28}"/>
              </a:ext>
            </a:extLst>
          </p:cNvPr>
          <p:cNvSpPr txBox="1"/>
          <p:nvPr/>
        </p:nvSpPr>
        <p:spPr>
          <a:xfrm>
            <a:off x="1066801" y="1676400"/>
            <a:ext cx="5476144" cy="4678204"/>
          </a:xfrm>
          <a:prstGeom prst="rect">
            <a:avLst/>
          </a:prstGeom>
        </p:spPr>
        <p:txBody>
          <a:bodyPr vert="horz" wrap="square" lIns="0" tIns="60960" rIns="0" bIns="0" rtlCol="0">
            <a:spAutoFit/>
          </a:bodyPr>
          <a:lstStyle/>
          <a:p>
            <a:pPr marL="12065" marR="290195" algn="just">
              <a:lnSpc>
                <a:spcPts val="3000"/>
              </a:lnSpc>
              <a:spcBef>
                <a:spcPts val="480"/>
              </a:spcBef>
              <a:tabLst>
                <a:tab pos="241300" algn="l"/>
              </a:tabLst>
            </a:pPr>
            <a:r>
              <a:rPr lang="en-US" sz="2600" b="1" dirty="0">
                <a:latin typeface="Times New Roman"/>
                <a:cs typeface="Times New Roman"/>
              </a:rPr>
              <a:t>Meta-Ensemble Fusion</a:t>
            </a:r>
          </a:p>
          <a:p>
            <a:pPr marL="241300" marR="290195" indent="-229235" algn="just">
              <a:lnSpc>
                <a:spcPts val="3000"/>
              </a:lnSpc>
              <a:spcBef>
                <a:spcPts val="480"/>
              </a:spcBef>
              <a:buFont typeface="Arial MT"/>
              <a:buChar char="•"/>
              <a:tabLst>
                <a:tab pos="241300" algn="l"/>
              </a:tabLst>
            </a:pPr>
            <a:r>
              <a:rPr lang="en-US" sz="2600" dirty="0">
                <a:latin typeface="Times New Roman"/>
                <a:cs typeface="Times New Roman"/>
              </a:rPr>
              <a:t>Combined model outputs using a Logistic Regression layer.</a:t>
            </a:r>
          </a:p>
          <a:p>
            <a:pPr marL="241300" marR="290195" indent="-229235" algn="just">
              <a:lnSpc>
                <a:spcPts val="3000"/>
              </a:lnSpc>
              <a:spcBef>
                <a:spcPts val="480"/>
              </a:spcBef>
              <a:buFont typeface="Arial MT"/>
              <a:buChar char="•"/>
              <a:tabLst>
                <a:tab pos="241300" algn="l"/>
              </a:tabLst>
            </a:pPr>
            <a:r>
              <a:rPr lang="en-US" sz="2600" dirty="0">
                <a:latin typeface="Times New Roman"/>
                <a:cs typeface="Times New Roman"/>
              </a:rPr>
              <a:t>Reduced individual model biases and improved rare-class detection</a:t>
            </a:r>
          </a:p>
          <a:p>
            <a:pPr marL="12065" marR="290195" algn="just">
              <a:lnSpc>
                <a:spcPts val="3000"/>
              </a:lnSpc>
              <a:spcBef>
                <a:spcPts val="480"/>
              </a:spcBef>
              <a:tabLst>
                <a:tab pos="241300" algn="l"/>
              </a:tabLst>
            </a:pPr>
            <a:r>
              <a:rPr lang="en-US" sz="2600" b="1" dirty="0">
                <a:latin typeface="Times New Roman"/>
                <a:cs typeface="Times New Roman"/>
              </a:rPr>
              <a:t>Balanced Evaluation Metrics.</a:t>
            </a:r>
          </a:p>
          <a:p>
            <a:pPr marL="241300" marR="290195" indent="-229235" algn="just">
              <a:lnSpc>
                <a:spcPts val="3000"/>
              </a:lnSpc>
              <a:spcBef>
                <a:spcPts val="480"/>
              </a:spcBef>
              <a:buFont typeface="Arial MT"/>
              <a:buChar char="•"/>
              <a:tabLst>
                <a:tab pos="241300" algn="l"/>
              </a:tabLst>
            </a:pPr>
            <a:r>
              <a:rPr lang="en-US" sz="2600" dirty="0">
                <a:latin typeface="Times New Roman"/>
                <a:cs typeface="Times New Roman"/>
              </a:rPr>
              <a:t>Used Macro F1-score and ROC-AUC.</a:t>
            </a:r>
          </a:p>
          <a:p>
            <a:pPr marL="241300" marR="290195" indent="-229235" algn="just">
              <a:lnSpc>
                <a:spcPts val="3000"/>
              </a:lnSpc>
              <a:spcBef>
                <a:spcPts val="480"/>
              </a:spcBef>
              <a:buFont typeface="Arial MT"/>
              <a:buChar char="•"/>
              <a:tabLst>
                <a:tab pos="241300" algn="l"/>
              </a:tabLst>
            </a:pPr>
            <a:r>
              <a:rPr lang="en-US" sz="2600" dirty="0">
                <a:latin typeface="Times New Roman"/>
                <a:cs typeface="Times New Roman"/>
              </a:rPr>
              <a:t>Ensured fair performance across all seven lesion classes</a:t>
            </a:r>
            <a:endParaRPr lang="en-IN" sz="2600" dirty="0">
              <a:latin typeface="Times New Roman"/>
              <a:cs typeface="Times New Roman"/>
            </a:endParaRPr>
          </a:p>
          <a:p>
            <a:pPr marL="241300" marR="290195" indent="-229235">
              <a:lnSpc>
                <a:spcPts val="3000"/>
              </a:lnSpc>
              <a:spcBef>
                <a:spcPts val="480"/>
              </a:spcBef>
              <a:buFont typeface="Arial MT"/>
              <a:buChar char="•"/>
              <a:tabLst>
                <a:tab pos="241300" algn="l"/>
              </a:tabLst>
            </a:pPr>
            <a:endParaRPr lang="en-US" sz="2600" dirty="0">
              <a:latin typeface="Times New Roman"/>
              <a:cs typeface="Times New Roman"/>
            </a:endParaRPr>
          </a:p>
        </p:txBody>
      </p:sp>
      <p:sp>
        <p:nvSpPr>
          <p:cNvPr id="6" name="object 4">
            <a:extLst>
              <a:ext uri="{FF2B5EF4-FFF2-40B4-BE49-F238E27FC236}">
                <a16:creationId xmlns:a16="http://schemas.microsoft.com/office/drawing/2014/main" id="{85CF9586-12F9-CAAC-9584-767490DF6168}"/>
              </a:ext>
            </a:extLst>
          </p:cNvPr>
          <p:cNvSpPr txBox="1">
            <a:spLocks noGrp="1"/>
          </p:cNvSpPr>
          <p:nvPr>
            <p:ph type="dt" sz="half" idx="6"/>
          </p:nvPr>
        </p:nvSpPr>
        <p:spPr>
          <a:xfrm>
            <a:off x="917575" y="6451049"/>
            <a:ext cx="737235" cy="359073"/>
          </a:xfrm>
          <a:prstGeom prst="rect">
            <a:avLst/>
          </a:prstGeom>
        </p:spPr>
        <p:txBody>
          <a:bodyPr vert="horz" wrap="square" lIns="0" tIns="0" rIns="0" bIns="0" rtlCol="0">
            <a:spAutoFit/>
          </a:bodyPr>
          <a:lstStyle/>
          <a:p>
            <a:pPr marL="12700">
              <a:lnSpc>
                <a:spcPts val="1410"/>
              </a:lnSpc>
            </a:pPr>
            <a:r>
              <a:rPr lang="en-US" spc="-10" dirty="0"/>
              <a:t>05-12-</a:t>
            </a:r>
            <a:r>
              <a:rPr lang="en-US" spc="-20" dirty="0"/>
              <a:t>2025</a:t>
            </a:r>
          </a:p>
          <a:p>
            <a:pPr marL="12700">
              <a:lnSpc>
                <a:spcPts val="1410"/>
              </a:lnSpc>
            </a:pPr>
            <a:endParaRPr lang="en-US" spc="-20" dirty="0"/>
          </a:p>
        </p:txBody>
      </p:sp>
      <p:sp>
        <p:nvSpPr>
          <p:cNvPr id="7" name="object 5">
            <a:extLst>
              <a:ext uri="{FF2B5EF4-FFF2-40B4-BE49-F238E27FC236}">
                <a16:creationId xmlns:a16="http://schemas.microsoft.com/office/drawing/2014/main" id="{EB707BC7-B01C-C4CB-8239-FE571D824E11}"/>
              </a:ext>
            </a:extLst>
          </p:cNvPr>
          <p:cNvSpPr txBox="1"/>
          <p:nvPr/>
        </p:nvSpPr>
        <p:spPr>
          <a:xfrm>
            <a:off x="4429378" y="6451049"/>
            <a:ext cx="758825" cy="194310"/>
          </a:xfrm>
          <a:prstGeom prst="rect">
            <a:avLst/>
          </a:prstGeom>
        </p:spPr>
        <p:txBody>
          <a:bodyPr vert="horz" wrap="square" lIns="0" tIns="0" rIns="0" bIns="0" rtlCol="0">
            <a:spAutoFit/>
          </a:bodyPr>
          <a:lstStyle/>
          <a:p>
            <a:pPr marL="12700">
              <a:lnSpc>
                <a:spcPts val="1410"/>
              </a:lnSpc>
            </a:pPr>
            <a:r>
              <a:rPr sz="1200" dirty="0">
                <a:solidFill>
                  <a:srgbClr val="888888"/>
                </a:solidFill>
                <a:latin typeface="Times New Roman"/>
                <a:cs typeface="Times New Roman"/>
              </a:rPr>
              <a:t>Review</a:t>
            </a:r>
            <a:r>
              <a:rPr sz="1200" spc="-30" dirty="0">
                <a:solidFill>
                  <a:srgbClr val="888888"/>
                </a:solidFill>
                <a:latin typeface="Times New Roman"/>
                <a:cs typeface="Times New Roman"/>
              </a:rPr>
              <a:t> </a:t>
            </a:r>
            <a:r>
              <a:rPr sz="1200" spc="-25" dirty="0">
                <a:solidFill>
                  <a:srgbClr val="888888"/>
                </a:solidFill>
                <a:latin typeface="Times New Roman"/>
                <a:cs typeface="Times New Roman"/>
              </a:rPr>
              <a:t>No.</a:t>
            </a:r>
            <a:endParaRPr sz="1200" dirty="0">
              <a:latin typeface="Times New Roman"/>
              <a:cs typeface="Times New Roman"/>
            </a:endParaRPr>
          </a:p>
        </p:txBody>
      </p:sp>
      <p:sp>
        <p:nvSpPr>
          <p:cNvPr id="8" name="object 6">
            <a:extLst>
              <a:ext uri="{FF2B5EF4-FFF2-40B4-BE49-F238E27FC236}">
                <a16:creationId xmlns:a16="http://schemas.microsoft.com/office/drawing/2014/main" id="{CE764BA1-7CF7-1611-F631-0FC08BA49AB3}"/>
              </a:ext>
            </a:extLst>
          </p:cNvPr>
          <p:cNvSpPr txBox="1">
            <a:spLocks noGrp="1"/>
          </p:cNvSpPr>
          <p:nvPr>
            <p:ph type="ftr" sz="quarter" idx="5"/>
          </p:nvPr>
        </p:nvSpPr>
        <p:spPr>
          <a:xfrm>
            <a:off x="5505148" y="6451049"/>
            <a:ext cx="644525" cy="194309"/>
          </a:xfrm>
          <a:prstGeom prst="rect">
            <a:avLst/>
          </a:prstGeom>
        </p:spPr>
        <p:txBody>
          <a:bodyPr vert="horz" wrap="square" lIns="0" tIns="0" rIns="0" bIns="0" rtlCol="0">
            <a:spAutoFit/>
          </a:bodyPr>
          <a:lstStyle/>
          <a:p>
            <a:pPr marL="12700">
              <a:lnSpc>
                <a:spcPts val="1410"/>
              </a:lnSpc>
            </a:pPr>
            <a:r>
              <a:t>Batch</a:t>
            </a:r>
            <a:r>
              <a:rPr spc="-55"/>
              <a:t> </a:t>
            </a:r>
            <a:r>
              <a:rPr spc="-25"/>
              <a:t>No.</a:t>
            </a:r>
            <a:endParaRPr spc="-25" dirty="0"/>
          </a:p>
        </p:txBody>
      </p:sp>
      <p:sp>
        <p:nvSpPr>
          <p:cNvPr id="9" name="object 7">
            <a:extLst>
              <a:ext uri="{FF2B5EF4-FFF2-40B4-BE49-F238E27FC236}">
                <a16:creationId xmlns:a16="http://schemas.microsoft.com/office/drawing/2014/main" id="{EB8D5E54-A27B-CFF8-46A4-417CF74451C8}"/>
              </a:ext>
            </a:extLst>
          </p:cNvPr>
          <p:cNvSpPr txBox="1"/>
          <p:nvPr/>
        </p:nvSpPr>
        <p:spPr>
          <a:xfrm>
            <a:off x="6542944" y="6451049"/>
            <a:ext cx="1223010" cy="194310"/>
          </a:xfrm>
          <a:prstGeom prst="rect">
            <a:avLst/>
          </a:prstGeom>
        </p:spPr>
        <p:txBody>
          <a:bodyPr vert="horz" wrap="square" lIns="0" tIns="0" rIns="0" bIns="0" rtlCol="0">
            <a:spAutoFit/>
          </a:bodyPr>
          <a:lstStyle/>
          <a:p>
            <a:pPr marL="12700">
              <a:lnSpc>
                <a:spcPts val="1410"/>
              </a:lnSpc>
            </a:pPr>
            <a:r>
              <a:rPr sz="1200" spc="-10" dirty="0">
                <a:solidFill>
                  <a:srgbClr val="888888"/>
                </a:solidFill>
                <a:latin typeface="Times New Roman"/>
                <a:cs typeface="Times New Roman"/>
              </a:rPr>
              <a:t>Department</a:t>
            </a:r>
            <a:r>
              <a:rPr sz="1200" spc="-30" dirty="0">
                <a:solidFill>
                  <a:srgbClr val="888888"/>
                </a:solidFill>
                <a:latin typeface="Times New Roman"/>
                <a:cs typeface="Times New Roman"/>
              </a:rPr>
              <a:t> </a:t>
            </a:r>
            <a:r>
              <a:rPr sz="1200" dirty="0">
                <a:solidFill>
                  <a:srgbClr val="888888"/>
                </a:solidFill>
                <a:latin typeface="Times New Roman"/>
                <a:cs typeface="Times New Roman"/>
              </a:rPr>
              <a:t>of</a:t>
            </a:r>
            <a:r>
              <a:rPr sz="1200" spc="50" dirty="0">
                <a:solidFill>
                  <a:srgbClr val="888888"/>
                </a:solidFill>
                <a:latin typeface="Times New Roman"/>
                <a:cs typeface="Times New Roman"/>
              </a:rPr>
              <a:t> </a:t>
            </a:r>
            <a:r>
              <a:rPr sz="1200" spc="-25" dirty="0">
                <a:solidFill>
                  <a:srgbClr val="888888"/>
                </a:solidFill>
                <a:latin typeface="Times New Roman"/>
                <a:cs typeface="Times New Roman"/>
              </a:rPr>
              <a:t>CSE</a:t>
            </a:r>
            <a:endParaRPr sz="1200" dirty="0">
              <a:latin typeface="Times New Roman"/>
              <a:cs typeface="Times New Roman"/>
            </a:endParaRPr>
          </a:p>
        </p:txBody>
      </p:sp>
      <p:sp>
        <p:nvSpPr>
          <p:cNvPr id="10" name="object 8">
            <a:extLst>
              <a:ext uri="{FF2B5EF4-FFF2-40B4-BE49-F238E27FC236}">
                <a16:creationId xmlns:a16="http://schemas.microsoft.com/office/drawing/2014/main" id="{9C8216E7-A835-CB7D-085B-F782FB6DA655}"/>
              </a:ext>
            </a:extLst>
          </p:cNvPr>
          <p:cNvSpPr txBox="1">
            <a:spLocks noGrp="1"/>
          </p:cNvSpPr>
          <p:nvPr>
            <p:ph type="sldNum" sz="quarter" idx="7"/>
          </p:nvPr>
        </p:nvSpPr>
        <p:spPr>
          <a:xfrm>
            <a:off x="11104626" y="6451049"/>
            <a:ext cx="215900" cy="194309"/>
          </a:xfrm>
          <a:prstGeom prst="rect">
            <a:avLst/>
          </a:prstGeom>
        </p:spPr>
        <p:txBody>
          <a:bodyPr vert="horz" wrap="square" lIns="0" tIns="0" rIns="0" bIns="0" rtlCol="0">
            <a:spAutoFit/>
          </a:bodyPr>
          <a:lstStyle/>
          <a:p>
            <a:pPr marL="12700">
              <a:lnSpc>
                <a:spcPts val="1410"/>
              </a:lnSpc>
            </a:pPr>
            <a:fld id="{81D60167-4931-47E6-BA6A-407CBD079E47}" type="slidenum">
              <a:rPr spc="-25" dirty="0"/>
              <a:t>18</a:t>
            </a:fld>
            <a:endParaRPr spc="-25" dirty="0"/>
          </a:p>
        </p:txBody>
      </p:sp>
      <p:pic>
        <p:nvPicPr>
          <p:cNvPr id="3" name="Picture 2">
            <a:extLst>
              <a:ext uri="{FF2B5EF4-FFF2-40B4-BE49-F238E27FC236}">
                <a16:creationId xmlns:a16="http://schemas.microsoft.com/office/drawing/2014/main" id="{27499A9F-D417-4774-F76F-3C65ADB7179C}"/>
              </a:ext>
            </a:extLst>
          </p:cNvPr>
          <p:cNvPicPr>
            <a:picLocks noChangeAspect="1"/>
          </p:cNvPicPr>
          <p:nvPr/>
        </p:nvPicPr>
        <p:blipFill>
          <a:blip r:embed="rId2" cstate="print">
            <a:extLst>
              <a:ext uri="{28A0092B-C50C-407E-A947-70E740481C1C}">
                <a14:useLocalDpi xmlns:a14="http://schemas.microsoft.com/office/drawing/2010/main" val="0"/>
              </a:ext>
            </a:extLst>
          </a:blip>
          <a:srcRect r="4227" b="12059"/>
          <a:stretch>
            <a:fillRect/>
          </a:stretch>
        </p:blipFill>
        <p:spPr>
          <a:xfrm>
            <a:off x="7620000" y="1219200"/>
            <a:ext cx="3624326" cy="4991963"/>
          </a:xfrm>
          <a:prstGeom prst="rect">
            <a:avLst/>
          </a:prstGeom>
        </p:spPr>
      </p:pic>
    </p:spTree>
    <p:extLst>
      <p:ext uri="{BB962C8B-B14F-4D97-AF65-F5344CB8AC3E}">
        <p14:creationId xmlns:p14="http://schemas.microsoft.com/office/powerpoint/2010/main" val="37816965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27D503-8D4B-AA1D-5B8E-11AC4C1B57FF}"/>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5693281D-307F-9DF9-CAAC-4E2B9A145D4B}"/>
              </a:ext>
            </a:extLst>
          </p:cNvPr>
          <p:cNvSpPr txBox="1">
            <a:spLocks noGrp="1"/>
          </p:cNvSpPr>
          <p:nvPr>
            <p:ph type="title"/>
          </p:nvPr>
        </p:nvSpPr>
        <p:spPr>
          <a:prstGeom prst="rect">
            <a:avLst/>
          </a:prstGeom>
        </p:spPr>
        <p:txBody>
          <a:bodyPr vert="horz" wrap="square" lIns="0" tIns="262889" rIns="0" bIns="0" rtlCol="0">
            <a:spAutoFit/>
          </a:bodyPr>
          <a:lstStyle/>
          <a:p>
            <a:pPr marL="2595880">
              <a:lnSpc>
                <a:spcPct val="100000"/>
              </a:lnSpc>
              <a:spcBef>
                <a:spcPts val="130"/>
              </a:spcBef>
            </a:pPr>
            <a:r>
              <a:rPr spc="-45" dirty="0"/>
              <a:t>IMPLEMENTATION</a:t>
            </a:r>
          </a:p>
        </p:txBody>
      </p:sp>
      <p:sp>
        <p:nvSpPr>
          <p:cNvPr id="4" name="object 4">
            <a:extLst>
              <a:ext uri="{FF2B5EF4-FFF2-40B4-BE49-F238E27FC236}">
                <a16:creationId xmlns:a16="http://schemas.microsoft.com/office/drawing/2014/main" id="{5E56AD7A-D699-1972-ED84-BE220099C04B}"/>
              </a:ext>
            </a:extLst>
          </p:cNvPr>
          <p:cNvSpPr txBox="1">
            <a:spLocks noGrp="1"/>
          </p:cNvSpPr>
          <p:nvPr>
            <p:ph type="dt" sz="half" idx="6"/>
          </p:nvPr>
        </p:nvSpPr>
        <p:spPr>
          <a:xfrm>
            <a:off x="917575" y="6451049"/>
            <a:ext cx="737235" cy="359073"/>
          </a:xfrm>
          <a:prstGeom prst="rect">
            <a:avLst/>
          </a:prstGeom>
        </p:spPr>
        <p:txBody>
          <a:bodyPr vert="horz" wrap="square" lIns="0" tIns="0" rIns="0" bIns="0" rtlCol="0">
            <a:spAutoFit/>
          </a:bodyPr>
          <a:lstStyle/>
          <a:p>
            <a:pPr marL="12700">
              <a:lnSpc>
                <a:spcPts val="1410"/>
              </a:lnSpc>
            </a:pPr>
            <a:r>
              <a:rPr lang="en-US" spc="-10" dirty="0"/>
              <a:t>05-12-</a:t>
            </a:r>
            <a:r>
              <a:rPr lang="en-US" spc="-20" dirty="0"/>
              <a:t>2025</a:t>
            </a:r>
          </a:p>
          <a:p>
            <a:pPr marL="12700">
              <a:lnSpc>
                <a:spcPts val="1410"/>
              </a:lnSpc>
            </a:pPr>
            <a:endParaRPr lang="en-US" spc="-20" dirty="0"/>
          </a:p>
        </p:txBody>
      </p:sp>
      <p:sp>
        <p:nvSpPr>
          <p:cNvPr id="5" name="object 5">
            <a:extLst>
              <a:ext uri="{FF2B5EF4-FFF2-40B4-BE49-F238E27FC236}">
                <a16:creationId xmlns:a16="http://schemas.microsoft.com/office/drawing/2014/main" id="{DC5C1DAF-47D2-4108-E49A-865D5206711F}"/>
              </a:ext>
            </a:extLst>
          </p:cNvPr>
          <p:cNvSpPr txBox="1"/>
          <p:nvPr/>
        </p:nvSpPr>
        <p:spPr>
          <a:xfrm>
            <a:off x="4429378" y="6451049"/>
            <a:ext cx="758825" cy="194310"/>
          </a:xfrm>
          <a:prstGeom prst="rect">
            <a:avLst/>
          </a:prstGeom>
        </p:spPr>
        <p:txBody>
          <a:bodyPr vert="horz" wrap="square" lIns="0" tIns="0" rIns="0" bIns="0" rtlCol="0">
            <a:spAutoFit/>
          </a:bodyPr>
          <a:lstStyle/>
          <a:p>
            <a:pPr marL="12700">
              <a:lnSpc>
                <a:spcPts val="1410"/>
              </a:lnSpc>
            </a:pPr>
            <a:r>
              <a:rPr sz="1200" dirty="0">
                <a:solidFill>
                  <a:srgbClr val="888888"/>
                </a:solidFill>
                <a:latin typeface="Times New Roman"/>
                <a:cs typeface="Times New Roman"/>
              </a:rPr>
              <a:t>Review</a:t>
            </a:r>
            <a:r>
              <a:rPr sz="1200" spc="-30" dirty="0">
                <a:solidFill>
                  <a:srgbClr val="888888"/>
                </a:solidFill>
                <a:latin typeface="Times New Roman"/>
                <a:cs typeface="Times New Roman"/>
              </a:rPr>
              <a:t> </a:t>
            </a:r>
            <a:r>
              <a:rPr sz="1200" spc="-25" dirty="0">
                <a:solidFill>
                  <a:srgbClr val="888888"/>
                </a:solidFill>
                <a:latin typeface="Times New Roman"/>
                <a:cs typeface="Times New Roman"/>
              </a:rPr>
              <a:t>No.</a:t>
            </a:r>
            <a:endParaRPr sz="1200" dirty="0">
              <a:latin typeface="Times New Roman"/>
              <a:cs typeface="Times New Roman"/>
            </a:endParaRPr>
          </a:p>
        </p:txBody>
      </p:sp>
      <p:sp>
        <p:nvSpPr>
          <p:cNvPr id="6" name="object 6">
            <a:extLst>
              <a:ext uri="{FF2B5EF4-FFF2-40B4-BE49-F238E27FC236}">
                <a16:creationId xmlns:a16="http://schemas.microsoft.com/office/drawing/2014/main" id="{6C284BEE-8710-8D06-A288-0C75D8695FCB}"/>
              </a:ext>
            </a:extLst>
          </p:cNvPr>
          <p:cNvSpPr txBox="1">
            <a:spLocks noGrp="1"/>
          </p:cNvSpPr>
          <p:nvPr>
            <p:ph type="ftr" sz="quarter" idx="5"/>
          </p:nvPr>
        </p:nvSpPr>
        <p:spPr>
          <a:prstGeom prst="rect">
            <a:avLst/>
          </a:prstGeom>
        </p:spPr>
        <p:txBody>
          <a:bodyPr vert="horz" wrap="square" lIns="0" tIns="0" rIns="0" bIns="0" rtlCol="0">
            <a:spAutoFit/>
          </a:bodyPr>
          <a:lstStyle/>
          <a:p>
            <a:pPr marL="12700">
              <a:lnSpc>
                <a:spcPts val="1410"/>
              </a:lnSpc>
            </a:pPr>
            <a:r>
              <a:t>Batch</a:t>
            </a:r>
            <a:r>
              <a:rPr spc="-55"/>
              <a:t> </a:t>
            </a:r>
            <a:r>
              <a:rPr spc="-25"/>
              <a:t>No.</a:t>
            </a:r>
            <a:endParaRPr spc="-25" dirty="0"/>
          </a:p>
        </p:txBody>
      </p:sp>
      <p:sp>
        <p:nvSpPr>
          <p:cNvPr id="7" name="object 7">
            <a:extLst>
              <a:ext uri="{FF2B5EF4-FFF2-40B4-BE49-F238E27FC236}">
                <a16:creationId xmlns:a16="http://schemas.microsoft.com/office/drawing/2014/main" id="{974A3EBC-6E5B-A5D1-BAD4-DE78C3BB4E49}"/>
              </a:ext>
            </a:extLst>
          </p:cNvPr>
          <p:cNvSpPr txBox="1"/>
          <p:nvPr/>
        </p:nvSpPr>
        <p:spPr>
          <a:xfrm>
            <a:off x="6542944" y="6451049"/>
            <a:ext cx="1223010" cy="194310"/>
          </a:xfrm>
          <a:prstGeom prst="rect">
            <a:avLst/>
          </a:prstGeom>
        </p:spPr>
        <p:txBody>
          <a:bodyPr vert="horz" wrap="square" lIns="0" tIns="0" rIns="0" bIns="0" rtlCol="0">
            <a:spAutoFit/>
          </a:bodyPr>
          <a:lstStyle/>
          <a:p>
            <a:pPr marL="12700">
              <a:lnSpc>
                <a:spcPts val="1410"/>
              </a:lnSpc>
            </a:pPr>
            <a:r>
              <a:rPr sz="1200" spc="-10" dirty="0">
                <a:solidFill>
                  <a:srgbClr val="888888"/>
                </a:solidFill>
                <a:latin typeface="Times New Roman"/>
                <a:cs typeface="Times New Roman"/>
              </a:rPr>
              <a:t>Department</a:t>
            </a:r>
            <a:r>
              <a:rPr sz="1200" spc="-30" dirty="0">
                <a:solidFill>
                  <a:srgbClr val="888888"/>
                </a:solidFill>
                <a:latin typeface="Times New Roman"/>
                <a:cs typeface="Times New Roman"/>
              </a:rPr>
              <a:t> </a:t>
            </a:r>
            <a:r>
              <a:rPr sz="1200" dirty="0">
                <a:solidFill>
                  <a:srgbClr val="888888"/>
                </a:solidFill>
                <a:latin typeface="Times New Roman"/>
                <a:cs typeface="Times New Roman"/>
              </a:rPr>
              <a:t>of</a:t>
            </a:r>
            <a:r>
              <a:rPr sz="1200" spc="50" dirty="0">
                <a:solidFill>
                  <a:srgbClr val="888888"/>
                </a:solidFill>
                <a:latin typeface="Times New Roman"/>
                <a:cs typeface="Times New Roman"/>
              </a:rPr>
              <a:t> </a:t>
            </a:r>
            <a:r>
              <a:rPr sz="1200" spc="-25" dirty="0">
                <a:solidFill>
                  <a:srgbClr val="888888"/>
                </a:solidFill>
                <a:latin typeface="Times New Roman"/>
                <a:cs typeface="Times New Roman"/>
              </a:rPr>
              <a:t>CSE</a:t>
            </a:r>
            <a:endParaRPr sz="1200" dirty="0">
              <a:latin typeface="Times New Roman"/>
              <a:cs typeface="Times New Roman"/>
            </a:endParaRPr>
          </a:p>
        </p:txBody>
      </p:sp>
      <p:sp>
        <p:nvSpPr>
          <p:cNvPr id="8" name="object 8">
            <a:extLst>
              <a:ext uri="{FF2B5EF4-FFF2-40B4-BE49-F238E27FC236}">
                <a16:creationId xmlns:a16="http://schemas.microsoft.com/office/drawing/2014/main" id="{CE9E3FDF-FDE9-7C5D-26FC-565BE7C20516}"/>
              </a:ext>
            </a:extLst>
          </p:cNvPr>
          <p:cNvSpPr txBox="1">
            <a:spLocks noGrp="1"/>
          </p:cNvSpPr>
          <p:nvPr>
            <p:ph type="sldNum" sz="quarter" idx="7"/>
          </p:nvPr>
        </p:nvSpPr>
        <p:spPr>
          <a:prstGeom prst="rect">
            <a:avLst/>
          </a:prstGeom>
        </p:spPr>
        <p:txBody>
          <a:bodyPr vert="horz" wrap="square" lIns="0" tIns="0" rIns="0" bIns="0" rtlCol="0">
            <a:spAutoFit/>
          </a:bodyPr>
          <a:lstStyle/>
          <a:p>
            <a:pPr marL="12700">
              <a:lnSpc>
                <a:spcPts val="1410"/>
              </a:lnSpc>
            </a:pPr>
            <a:fld id="{81D60167-4931-47E6-BA6A-407CBD079E47}" type="slidenum">
              <a:rPr spc="-25" dirty="0"/>
              <a:t>19</a:t>
            </a:fld>
            <a:endParaRPr spc="-25" dirty="0"/>
          </a:p>
        </p:txBody>
      </p:sp>
      <p:pic>
        <p:nvPicPr>
          <p:cNvPr id="10" name="Picture 9">
            <a:extLst>
              <a:ext uri="{FF2B5EF4-FFF2-40B4-BE49-F238E27FC236}">
                <a16:creationId xmlns:a16="http://schemas.microsoft.com/office/drawing/2014/main" id="{85B7E578-2117-4801-96D1-CF9515DECE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6080" y="1167347"/>
            <a:ext cx="9362659" cy="5266496"/>
          </a:xfrm>
          <a:prstGeom prst="rect">
            <a:avLst/>
          </a:prstGeom>
        </p:spPr>
      </p:pic>
    </p:spTree>
    <p:extLst>
      <p:ext uri="{BB962C8B-B14F-4D97-AF65-F5344CB8AC3E}">
        <p14:creationId xmlns:p14="http://schemas.microsoft.com/office/powerpoint/2010/main" val="13667382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1111504" y="102889"/>
            <a:ext cx="9993122" cy="1562461"/>
          </a:xfrm>
          <a:prstGeom prst="rect">
            <a:avLst/>
          </a:prstGeom>
        </p:spPr>
        <p:txBody>
          <a:bodyPr vert="horz" wrap="square" lIns="0" tIns="478010" rIns="0" bIns="0" rtlCol="0">
            <a:spAutoFit/>
          </a:bodyPr>
          <a:lstStyle/>
          <a:p>
            <a:pPr marL="248285" algn="ctr">
              <a:lnSpc>
                <a:spcPct val="100000"/>
              </a:lnSpc>
              <a:spcBef>
                <a:spcPts val="509"/>
              </a:spcBef>
            </a:pPr>
            <a:r>
              <a:rPr sz="1800" dirty="0"/>
              <a:t>Department</a:t>
            </a:r>
            <a:r>
              <a:rPr sz="1800" spc="-20" dirty="0"/>
              <a:t> </a:t>
            </a:r>
            <a:r>
              <a:rPr sz="1800" dirty="0"/>
              <a:t>of</a:t>
            </a:r>
            <a:r>
              <a:rPr sz="1800" spc="-5" dirty="0"/>
              <a:t> </a:t>
            </a:r>
            <a:r>
              <a:rPr sz="1800" dirty="0"/>
              <a:t>Computer</a:t>
            </a:r>
            <a:r>
              <a:rPr sz="1800" spc="-60" dirty="0"/>
              <a:t> </a:t>
            </a:r>
            <a:r>
              <a:rPr sz="1800" dirty="0"/>
              <a:t>Science</a:t>
            </a:r>
            <a:r>
              <a:rPr sz="1800" spc="15" dirty="0"/>
              <a:t> </a:t>
            </a:r>
            <a:r>
              <a:rPr sz="1800" dirty="0"/>
              <a:t>and</a:t>
            </a:r>
            <a:r>
              <a:rPr sz="1800" spc="40" dirty="0"/>
              <a:t> </a:t>
            </a:r>
            <a:r>
              <a:rPr sz="1800" spc="-10" dirty="0"/>
              <a:t>Engineering</a:t>
            </a:r>
            <a:endParaRPr sz="1800" dirty="0"/>
          </a:p>
          <a:p>
            <a:pPr marL="248285" algn="ctr">
              <a:lnSpc>
                <a:spcPct val="100000"/>
              </a:lnSpc>
              <a:spcBef>
                <a:spcPts val="545"/>
              </a:spcBef>
            </a:pPr>
            <a:r>
              <a:rPr lang="en-US" sz="2400" dirty="0">
                <a:solidFill>
                  <a:srgbClr val="FF0000"/>
                </a:solidFill>
                <a:effectLst>
                  <a:outerShdw blurRad="50800" dist="38100" dir="2700000" algn="tl" rotWithShape="0">
                    <a:prstClr val="black">
                      <a:alpha val="40000"/>
                    </a:prstClr>
                  </a:outerShdw>
                </a:effectLst>
              </a:rPr>
              <a:t>A Meta-Ensemble Deep Learning Approach Using EfficientFormerV2 and Swin Tiny Transformer for Skin Lesion Classification</a:t>
            </a:r>
            <a:endParaRPr sz="2400" dirty="0">
              <a:effectLst>
                <a:outerShdw blurRad="50800" dist="38100" dir="2700000" algn="tl" rotWithShape="0">
                  <a:prstClr val="black">
                    <a:alpha val="40000"/>
                  </a:prstClr>
                </a:outerShdw>
              </a:effectLst>
            </a:endParaRPr>
          </a:p>
        </p:txBody>
      </p:sp>
      <p:sp>
        <p:nvSpPr>
          <p:cNvPr id="4" name="object 4"/>
          <p:cNvSpPr txBox="1"/>
          <p:nvPr/>
        </p:nvSpPr>
        <p:spPr>
          <a:xfrm>
            <a:off x="5188203" y="1881032"/>
            <a:ext cx="1503045" cy="266065"/>
          </a:xfrm>
          <a:prstGeom prst="rect">
            <a:avLst/>
          </a:prstGeom>
        </p:spPr>
        <p:txBody>
          <a:bodyPr vert="horz" wrap="square" lIns="0" tIns="15875" rIns="0" bIns="0" rtlCol="0">
            <a:spAutoFit/>
          </a:bodyPr>
          <a:lstStyle/>
          <a:p>
            <a:pPr marL="12700">
              <a:lnSpc>
                <a:spcPct val="100000"/>
              </a:lnSpc>
              <a:spcBef>
                <a:spcPts val="125"/>
              </a:spcBef>
            </a:pPr>
            <a:r>
              <a:rPr sz="1550" dirty="0">
                <a:latin typeface="Times New Roman"/>
                <a:cs typeface="Times New Roman"/>
              </a:rPr>
              <a:t>PRESENTED</a:t>
            </a:r>
            <a:r>
              <a:rPr sz="1550" spc="175" dirty="0">
                <a:latin typeface="Times New Roman"/>
                <a:cs typeface="Times New Roman"/>
              </a:rPr>
              <a:t> </a:t>
            </a:r>
            <a:r>
              <a:rPr sz="1550" spc="-25" dirty="0">
                <a:latin typeface="Times New Roman"/>
                <a:cs typeface="Times New Roman"/>
              </a:rPr>
              <a:t>BY</a:t>
            </a:r>
            <a:endParaRPr sz="1550" dirty="0">
              <a:latin typeface="Times New Roman"/>
              <a:cs typeface="Times New Roman"/>
            </a:endParaRPr>
          </a:p>
        </p:txBody>
      </p:sp>
      <p:sp>
        <p:nvSpPr>
          <p:cNvPr id="5" name="object 5"/>
          <p:cNvSpPr txBox="1"/>
          <p:nvPr/>
        </p:nvSpPr>
        <p:spPr>
          <a:xfrm>
            <a:off x="4010167" y="2209950"/>
            <a:ext cx="2989961" cy="983026"/>
          </a:xfrm>
          <a:prstGeom prst="rect">
            <a:avLst/>
          </a:prstGeom>
        </p:spPr>
        <p:txBody>
          <a:bodyPr vert="horz" wrap="square" lIns="0" tIns="12065" rIns="0" bIns="0" rtlCol="0">
            <a:spAutoFit/>
          </a:bodyPr>
          <a:lstStyle/>
          <a:p>
            <a:pPr marL="12700" marR="5080" algn="just">
              <a:lnSpc>
                <a:spcPct val="137300"/>
              </a:lnSpc>
              <a:spcBef>
                <a:spcPts val="95"/>
              </a:spcBef>
            </a:pPr>
            <a:r>
              <a:rPr lang="fi-FI" sz="1550" dirty="0">
                <a:latin typeface="Times New Roman"/>
                <a:cs typeface="Times New Roman"/>
              </a:rPr>
              <a:t>Yelchuri Siva Rama Krishna Vinay </a:t>
            </a:r>
          </a:p>
          <a:p>
            <a:pPr marL="12700" marR="5080" algn="just">
              <a:lnSpc>
                <a:spcPct val="137300"/>
              </a:lnSpc>
              <a:spcBef>
                <a:spcPts val="95"/>
              </a:spcBef>
            </a:pPr>
            <a:r>
              <a:rPr lang="en-IN" sz="1550" spc="-10" dirty="0">
                <a:latin typeface="Times New Roman"/>
                <a:cs typeface="Times New Roman"/>
              </a:rPr>
              <a:t> Hari Lakshmi Sai Manikanta</a:t>
            </a:r>
            <a:r>
              <a:rPr sz="1550" spc="-10" dirty="0">
                <a:latin typeface="Times New Roman"/>
                <a:cs typeface="Times New Roman"/>
              </a:rPr>
              <a:t> </a:t>
            </a:r>
            <a:endParaRPr lang="en-IN" sz="1550" spc="-10" dirty="0">
              <a:latin typeface="Times New Roman"/>
              <a:cs typeface="Times New Roman"/>
            </a:endParaRPr>
          </a:p>
          <a:p>
            <a:pPr marL="12700" marR="5080" algn="just">
              <a:lnSpc>
                <a:spcPct val="137300"/>
              </a:lnSpc>
              <a:spcBef>
                <a:spcPts val="95"/>
              </a:spcBef>
            </a:pPr>
            <a:r>
              <a:rPr lang="en-IN" sz="1550" dirty="0">
                <a:latin typeface="Times New Roman"/>
                <a:cs typeface="Times New Roman"/>
              </a:rPr>
              <a:t> Prajapathi Satyanarayana</a:t>
            </a:r>
            <a:endParaRPr sz="1550" dirty="0">
              <a:latin typeface="Times New Roman"/>
              <a:cs typeface="Times New Roman"/>
            </a:endParaRPr>
          </a:p>
        </p:txBody>
      </p:sp>
      <p:sp>
        <p:nvSpPr>
          <p:cNvPr id="6" name="object 6"/>
          <p:cNvSpPr txBox="1"/>
          <p:nvPr/>
        </p:nvSpPr>
        <p:spPr>
          <a:xfrm>
            <a:off x="6964475" y="2187033"/>
            <a:ext cx="1295400" cy="995785"/>
          </a:xfrm>
          <a:prstGeom prst="rect">
            <a:avLst/>
          </a:prstGeom>
        </p:spPr>
        <p:txBody>
          <a:bodyPr vert="horz" wrap="square" lIns="0" tIns="99695" rIns="0" bIns="0" rtlCol="0">
            <a:spAutoFit/>
          </a:bodyPr>
          <a:lstStyle/>
          <a:p>
            <a:pPr marL="12700">
              <a:lnSpc>
                <a:spcPct val="100000"/>
              </a:lnSpc>
              <a:spcBef>
                <a:spcPts val="785"/>
              </a:spcBef>
            </a:pPr>
            <a:r>
              <a:rPr sz="1550" dirty="0">
                <a:latin typeface="Times New Roman"/>
                <a:cs typeface="Times New Roman"/>
              </a:rPr>
              <a:t>(</a:t>
            </a:r>
            <a:r>
              <a:rPr lang="en-IN" sz="1550" dirty="0">
                <a:latin typeface="Times New Roman"/>
                <a:cs typeface="Times New Roman"/>
              </a:rPr>
              <a:t>22471A05E0</a:t>
            </a:r>
            <a:r>
              <a:rPr sz="1550" spc="-20" dirty="0">
                <a:latin typeface="Times New Roman"/>
                <a:cs typeface="Times New Roman"/>
              </a:rPr>
              <a:t>)</a:t>
            </a:r>
            <a:endParaRPr sz="1550" dirty="0">
              <a:latin typeface="Times New Roman"/>
              <a:cs typeface="Times New Roman"/>
            </a:endParaRPr>
          </a:p>
          <a:p>
            <a:pPr marL="12700">
              <a:lnSpc>
                <a:spcPct val="100000"/>
              </a:lnSpc>
              <a:spcBef>
                <a:spcPts val="695"/>
              </a:spcBef>
            </a:pPr>
            <a:r>
              <a:rPr sz="1550" dirty="0">
                <a:latin typeface="Times New Roman"/>
                <a:cs typeface="Times New Roman"/>
              </a:rPr>
              <a:t>(</a:t>
            </a:r>
            <a:r>
              <a:rPr lang="en-IN" sz="1550" dirty="0">
                <a:latin typeface="Times New Roman"/>
                <a:cs typeface="Times New Roman"/>
              </a:rPr>
              <a:t>22471A0595</a:t>
            </a:r>
            <a:r>
              <a:rPr sz="1550" spc="-20" dirty="0">
                <a:latin typeface="Times New Roman"/>
                <a:cs typeface="Times New Roman"/>
              </a:rPr>
              <a:t>)</a:t>
            </a:r>
            <a:endParaRPr sz="1550" dirty="0">
              <a:latin typeface="Times New Roman"/>
              <a:cs typeface="Times New Roman"/>
            </a:endParaRPr>
          </a:p>
          <a:p>
            <a:pPr marL="12700">
              <a:lnSpc>
                <a:spcPct val="100000"/>
              </a:lnSpc>
              <a:spcBef>
                <a:spcPts val="695"/>
              </a:spcBef>
            </a:pPr>
            <a:r>
              <a:rPr sz="1550" dirty="0">
                <a:latin typeface="Times New Roman"/>
                <a:cs typeface="Times New Roman"/>
              </a:rPr>
              <a:t>(</a:t>
            </a:r>
            <a:r>
              <a:rPr lang="en-IN" sz="1550" dirty="0">
                <a:latin typeface="Times New Roman"/>
                <a:cs typeface="Times New Roman"/>
              </a:rPr>
              <a:t>22471A05C3</a:t>
            </a:r>
            <a:r>
              <a:rPr sz="1550" spc="-20" dirty="0">
                <a:latin typeface="Times New Roman"/>
                <a:cs typeface="Times New Roman"/>
              </a:rPr>
              <a:t>)</a:t>
            </a:r>
            <a:endParaRPr sz="1550" dirty="0">
              <a:latin typeface="Times New Roman"/>
              <a:cs typeface="Times New Roman"/>
            </a:endParaRPr>
          </a:p>
        </p:txBody>
      </p:sp>
      <p:sp>
        <p:nvSpPr>
          <p:cNvPr id="7" name="object 7"/>
          <p:cNvSpPr txBox="1"/>
          <p:nvPr/>
        </p:nvSpPr>
        <p:spPr>
          <a:xfrm>
            <a:off x="4114800" y="3505200"/>
            <a:ext cx="4304665" cy="2249805"/>
          </a:xfrm>
          <a:prstGeom prst="rect">
            <a:avLst/>
          </a:prstGeom>
        </p:spPr>
        <p:txBody>
          <a:bodyPr vert="horz" wrap="square" lIns="0" tIns="12700" rIns="0" bIns="0" rtlCol="0">
            <a:spAutoFit/>
          </a:bodyPr>
          <a:lstStyle/>
          <a:p>
            <a:pPr algn="ctr">
              <a:lnSpc>
                <a:spcPct val="100000"/>
              </a:lnSpc>
              <a:spcBef>
                <a:spcPts val="100"/>
              </a:spcBef>
            </a:pPr>
            <a:r>
              <a:rPr sz="1800" dirty="0">
                <a:solidFill>
                  <a:srgbClr val="006600"/>
                </a:solidFill>
                <a:latin typeface="Times New Roman"/>
                <a:cs typeface="Times New Roman"/>
              </a:rPr>
              <a:t>Under</a:t>
            </a:r>
            <a:r>
              <a:rPr sz="1800" spc="20" dirty="0">
                <a:solidFill>
                  <a:srgbClr val="006600"/>
                </a:solidFill>
                <a:latin typeface="Times New Roman"/>
                <a:cs typeface="Times New Roman"/>
              </a:rPr>
              <a:t> </a:t>
            </a:r>
            <a:r>
              <a:rPr sz="1800" dirty="0">
                <a:solidFill>
                  <a:srgbClr val="006600"/>
                </a:solidFill>
                <a:latin typeface="Times New Roman"/>
                <a:cs typeface="Times New Roman"/>
              </a:rPr>
              <a:t>the</a:t>
            </a:r>
            <a:r>
              <a:rPr sz="1800" spc="-30" dirty="0">
                <a:solidFill>
                  <a:srgbClr val="006600"/>
                </a:solidFill>
                <a:latin typeface="Times New Roman"/>
                <a:cs typeface="Times New Roman"/>
              </a:rPr>
              <a:t> </a:t>
            </a:r>
            <a:r>
              <a:rPr sz="1800" dirty="0">
                <a:solidFill>
                  <a:srgbClr val="006600"/>
                </a:solidFill>
                <a:latin typeface="Times New Roman"/>
                <a:cs typeface="Times New Roman"/>
              </a:rPr>
              <a:t>Guidance</a:t>
            </a:r>
            <a:r>
              <a:rPr sz="1800" spc="-25" dirty="0">
                <a:solidFill>
                  <a:srgbClr val="006600"/>
                </a:solidFill>
                <a:latin typeface="Times New Roman"/>
                <a:cs typeface="Times New Roman"/>
              </a:rPr>
              <a:t> of,</a:t>
            </a:r>
            <a:endParaRPr sz="1800" dirty="0">
              <a:latin typeface="Times New Roman"/>
              <a:cs typeface="Times New Roman"/>
            </a:endParaRPr>
          </a:p>
          <a:p>
            <a:pPr algn="ctr">
              <a:lnSpc>
                <a:spcPct val="100000"/>
              </a:lnSpc>
              <a:spcBef>
                <a:spcPts val="1770"/>
              </a:spcBef>
            </a:pPr>
            <a:r>
              <a:rPr lang="en-IN" sz="1550" b="1" dirty="0">
                <a:latin typeface="Times New Roman"/>
                <a:cs typeface="Times New Roman"/>
              </a:rPr>
              <a:t>Dr. Sireesha Moturi</a:t>
            </a:r>
            <a:r>
              <a:rPr sz="1550" b="1" spc="-85" dirty="0">
                <a:latin typeface="Times New Roman"/>
                <a:cs typeface="Times New Roman"/>
              </a:rPr>
              <a:t> </a:t>
            </a:r>
            <a:r>
              <a:rPr lang="pl-PL" sz="1575" b="1" spc="-15" baseline="-15873" dirty="0">
                <a:latin typeface="Times New Roman"/>
                <a:cs typeface="Times New Roman"/>
              </a:rPr>
              <a:t>B.Tech, M.Tech.,Ph.D.,</a:t>
            </a:r>
            <a:endParaRPr sz="1550" dirty="0">
              <a:latin typeface="Times New Roman"/>
              <a:cs typeface="Times New Roman"/>
            </a:endParaRPr>
          </a:p>
          <a:p>
            <a:pPr algn="ctr">
              <a:lnSpc>
                <a:spcPct val="100000"/>
              </a:lnSpc>
              <a:spcBef>
                <a:spcPts val="470"/>
              </a:spcBef>
            </a:pPr>
            <a:r>
              <a:rPr lang="en-IN" sz="1550" spc="-10" dirty="0">
                <a:solidFill>
                  <a:srgbClr val="888888"/>
                </a:solidFill>
                <a:latin typeface="Times New Roman"/>
                <a:cs typeface="Times New Roman"/>
              </a:rPr>
              <a:t>Associate Professor</a:t>
            </a:r>
            <a:r>
              <a:rPr sz="1550" spc="-10" dirty="0">
                <a:solidFill>
                  <a:srgbClr val="888888"/>
                </a:solidFill>
                <a:latin typeface="Times New Roman"/>
                <a:cs typeface="Times New Roman"/>
              </a:rPr>
              <a:t>,</a:t>
            </a:r>
            <a:endParaRPr sz="1550" dirty="0">
              <a:latin typeface="Times New Roman"/>
              <a:cs typeface="Times New Roman"/>
            </a:endParaRPr>
          </a:p>
          <a:p>
            <a:pPr algn="ctr">
              <a:lnSpc>
                <a:spcPct val="100000"/>
              </a:lnSpc>
              <a:spcBef>
                <a:spcPts val="995"/>
              </a:spcBef>
            </a:pPr>
            <a:r>
              <a:rPr sz="1550" dirty="0">
                <a:solidFill>
                  <a:srgbClr val="888888"/>
                </a:solidFill>
                <a:latin typeface="Times New Roman"/>
                <a:cs typeface="Times New Roman"/>
              </a:rPr>
              <a:t>Department</a:t>
            </a:r>
            <a:r>
              <a:rPr sz="1550" spc="90" dirty="0">
                <a:solidFill>
                  <a:srgbClr val="888888"/>
                </a:solidFill>
                <a:latin typeface="Times New Roman"/>
                <a:cs typeface="Times New Roman"/>
              </a:rPr>
              <a:t> </a:t>
            </a:r>
            <a:r>
              <a:rPr sz="1550" dirty="0">
                <a:solidFill>
                  <a:srgbClr val="888888"/>
                </a:solidFill>
                <a:latin typeface="Times New Roman"/>
                <a:cs typeface="Times New Roman"/>
              </a:rPr>
              <a:t>of</a:t>
            </a:r>
            <a:r>
              <a:rPr sz="1550" spc="180" dirty="0">
                <a:solidFill>
                  <a:srgbClr val="888888"/>
                </a:solidFill>
                <a:latin typeface="Times New Roman"/>
                <a:cs typeface="Times New Roman"/>
              </a:rPr>
              <a:t> </a:t>
            </a:r>
            <a:r>
              <a:rPr sz="1550" dirty="0">
                <a:solidFill>
                  <a:srgbClr val="888888"/>
                </a:solidFill>
                <a:latin typeface="Times New Roman"/>
                <a:cs typeface="Times New Roman"/>
              </a:rPr>
              <a:t>Computer</a:t>
            </a:r>
            <a:r>
              <a:rPr sz="1550" spc="80" dirty="0">
                <a:solidFill>
                  <a:srgbClr val="888888"/>
                </a:solidFill>
                <a:latin typeface="Times New Roman"/>
                <a:cs typeface="Times New Roman"/>
              </a:rPr>
              <a:t> </a:t>
            </a:r>
            <a:r>
              <a:rPr sz="1550" dirty="0">
                <a:solidFill>
                  <a:srgbClr val="888888"/>
                </a:solidFill>
                <a:latin typeface="Times New Roman"/>
                <a:cs typeface="Times New Roman"/>
              </a:rPr>
              <a:t>Science</a:t>
            </a:r>
            <a:r>
              <a:rPr sz="1550" spc="145" dirty="0">
                <a:solidFill>
                  <a:srgbClr val="888888"/>
                </a:solidFill>
                <a:latin typeface="Times New Roman"/>
                <a:cs typeface="Times New Roman"/>
              </a:rPr>
              <a:t> </a:t>
            </a:r>
            <a:r>
              <a:rPr sz="1550" dirty="0">
                <a:solidFill>
                  <a:srgbClr val="888888"/>
                </a:solidFill>
                <a:latin typeface="Times New Roman"/>
                <a:cs typeface="Times New Roman"/>
              </a:rPr>
              <a:t>and</a:t>
            </a:r>
            <a:r>
              <a:rPr sz="1550" spc="135" dirty="0">
                <a:solidFill>
                  <a:srgbClr val="888888"/>
                </a:solidFill>
                <a:latin typeface="Times New Roman"/>
                <a:cs typeface="Times New Roman"/>
              </a:rPr>
              <a:t> </a:t>
            </a:r>
            <a:r>
              <a:rPr sz="1550" spc="-10" dirty="0">
                <a:solidFill>
                  <a:srgbClr val="888888"/>
                </a:solidFill>
                <a:latin typeface="Times New Roman"/>
                <a:cs typeface="Times New Roman"/>
              </a:rPr>
              <a:t>Engineering,</a:t>
            </a:r>
            <a:endParaRPr sz="1550" dirty="0">
              <a:latin typeface="Times New Roman"/>
              <a:cs typeface="Times New Roman"/>
            </a:endParaRPr>
          </a:p>
          <a:p>
            <a:pPr marL="57785" marR="61594" algn="ctr">
              <a:lnSpc>
                <a:spcPct val="173700"/>
              </a:lnSpc>
              <a:spcBef>
                <a:spcPts val="70"/>
              </a:spcBef>
            </a:pPr>
            <a:r>
              <a:rPr sz="1550" dirty="0">
                <a:solidFill>
                  <a:srgbClr val="888888"/>
                </a:solidFill>
                <a:latin typeface="Times New Roman"/>
                <a:cs typeface="Times New Roman"/>
              </a:rPr>
              <a:t>Narasaraopeta</a:t>
            </a:r>
            <a:r>
              <a:rPr sz="1550" spc="200" dirty="0">
                <a:solidFill>
                  <a:srgbClr val="888888"/>
                </a:solidFill>
                <a:latin typeface="Times New Roman"/>
                <a:cs typeface="Times New Roman"/>
              </a:rPr>
              <a:t> </a:t>
            </a:r>
            <a:r>
              <a:rPr sz="1550" dirty="0">
                <a:solidFill>
                  <a:srgbClr val="888888"/>
                </a:solidFill>
                <a:latin typeface="Times New Roman"/>
                <a:cs typeface="Times New Roman"/>
              </a:rPr>
              <a:t>Engineering</a:t>
            </a:r>
            <a:r>
              <a:rPr sz="1550" spc="185" dirty="0">
                <a:solidFill>
                  <a:srgbClr val="888888"/>
                </a:solidFill>
                <a:latin typeface="Times New Roman"/>
                <a:cs typeface="Times New Roman"/>
              </a:rPr>
              <a:t> </a:t>
            </a:r>
            <a:r>
              <a:rPr sz="1550" dirty="0">
                <a:solidFill>
                  <a:srgbClr val="888888"/>
                </a:solidFill>
                <a:latin typeface="Times New Roman"/>
                <a:cs typeface="Times New Roman"/>
              </a:rPr>
              <a:t>College</a:t>
            </a:r>
            <a:r>
              <a:rPr sz="1550" spc="204" dirty="0">
                <a:solidFill>
                  <a:srgbClr val="888888"/>
                </a:solidFill>
                <a:latin typeface="Times New Roman"/>
                <a:cs typeface="Times New Roman"/>
              </a:rPr>
              <a:t> </a:t>
            </a:r>
            <a:r>
              <a:rPr sz="1550" spc="-10" dirty="0">
                <a:solidFill>
                  <a:srgbClr val="888888"/>
                </a:solidFill>
                <a:latin typeface="Times New Roman"/>
                <a:cs typeface="Times New Roman"/>
              </a:rPr>
              <a:t>(Autonomous), </a:t>
            </a:r>
            <a:r>
              <a:rPr sz="1550" dirty="0">
                <a:solidFill>
                  <a:srgbClr val="888888"/>
                </a:solidFill>
                <a:latin typeface="Times New Roman"/>
                <a:cs typeface="Times New Roman"/>
              </a:rPr>
              <a:t>Narasaraopet-</a:t>
            </a:r>
            <a:r>
              <a:rPr sz="1550" spc="150" dirty="0">
                <a:solidFill>
                  <a:srgbClr val="888888"/>
                </a:solidFill>
                <a:latin typeface="Times New Roman"/>
                <a:cs typeface="Times New Roman"/>
              </a:rPr>
              <a:t> </a:t>
            </a:r>
            <a:r>
              <a:rPr sz="1550" dirty="0">
                <a:solidFill>
                  <a:srgbClr val="888888"/>
                </a:solidFill>
                <a:latin typeface="Times New Roman"/>
                <a:cs typeface="Times New Roman"/>
              </a:rPr>
              <a:t>522</a:t>
            </a:r>
            <a:r>
              <a:rPr sz="1550" spc="150" dirty="0">
                <a:solidFill>
                  <a:srgbClr val="888888"/>
                </a:solidFill>
                <a:latin typeface="Times New Roman"/>
                <a:cs typeface="Times New Roman"/>
              </a:rPr>
              <a:t> </a:t>
            </a:r>
            <a:r>
              <a:rPr sz="1550" spc="-20" dirty="0">
                <a:solidFill>
                  <a:srgbClr val="888888"/>
                </a:solidFill>
                <a:latin typeface="Times New Roman"/>
                <a:cs typeface="Times New Roman"/>
              </a:rPr>
              <a:t>601.</a:t>
            </a:r>
            <a:endParaRPr sz="1550" dirty="0">
              <a:latin typeface="Times New Roman"/>
              <a:cs typeface="Times New Roman"/>
            </a:endParaRPr>
          </a:p>
        </p:txBody>
      </p:sp>
      <p:pic>
        <p:nvPicPr>
          <p:cNvPr id="8" name="object 8"/>
          <p:cNvPicPr/>
          <p:nvPr/>
        </p:nvPicPr>
        <p:blipFill>
          <a:blip r:embed="rId2" cstate="print"/>
          <a:stretch>
            <a:fillRect/>
          </a:stretch>
        </p:blipFill>
        <p:spPr>
          <a:xfrm>
            <a:off x="66675" y="131344"/>
            <a:ext cx="3648074" cy="505326"/>
          </a:xfrm>
          <a:prstGeom prst="rect">
            <a:avLst/>
          </a:prstGeom>
        </p:spPr>
      </p:pic>
      <p:sp>
        <p:nvSpPr>
          <p:cNvPr id="9" name="object 9"/>
          <p:cNvSpPr txBox="1">
            <a:spLocks noGrp="1"/>
          </p:cNvSpPr>
          <p:nvPr>
            <p:ph type="dt" sz="half" idx="6"/>
          </p:nvPr>
        </p:nvSpPr>
        <p:spPr>
          <a:xfrm>
            <a:off x="917575" y="6451049"/>
            <a:ext cx="737235" cy="359073"/>
          </a:xfrm>
          <a:prstGeom prst="rect">
            <a:avLst/>
          </a:prstGeom>
        </p:spPr>
        <p:txBody>
          <a:bodyPr vert="horz" wrap="square" lIns="0" tIns="0" rIns="0" bIns="0" rtlCol="0">
            <a:spAutoFit/>
          </a:bodyPr>
          <a:lstStyle/>
          <a:p>
            <a:pPr marL="12700">
              <a:lnSpc>
                <a:spcPts val="1410"/>
              </a:lnSpc>
            </a:pPr>
            <a:r>
              <a:rPr lang="en-US" spc="-10"/>
              <a:t>05-12-</a:t>
            </a:r>
            <a:r>
              <a:rPr lang="en-US" spc="-20"/>
              <a:t>2025</a:t>
            </a:r>
          </a:p>
          <a:p>
            <a:pPr marL="12700">
              <a:lnSpc>
                <a:spcPts val="1410"/>
              </a:lnSpc>
            </a:pPr>
            <a:endParaRPr spc="-20" dirty="0"/>
          </a:p>
        </p:txBody>
      </p:sp>
      <p:sp>
        <p:nvSpPr>
          <p:cNvPr id="10" name="object 10"/>
          <p:cNvSpPr txBox="1"/>
          <p:nvPr/>
        </p:nvSpPr>
        <p:spPr>
          <a:xfrm>
            <a:off x="4429378" y="6451049"/>
            <a:ext cx="758825" cy="194310"/>
          </a:xfrm>
          <a:prstGeom prst="rect">
            <a:avLst/>
          </a:prstGeom>
        </p:spPr>
        <p:txBody>
          <a:bodyPr vert="horz" wrap="square" lIns="0" tIns="0" rIns="0" bIns="0" rtlCol="0">
            <a:spAutoFit/>
          </a:bodyPr>
          <a:lstStyle/>
          <a:p>
            <a:pPr marL="12700">
              <a:lnSpc>
                <a:spcPts val="1410"/>
              </a:lnSpc>
            </a:pPr>
            <a:r>
              <a:rPr sz="1200" dirty="0">
                <a:solidFill>
                  <a:srgbClr val="888888"/>
                </a:solidFill>
                <a:latin typeface="Times New Roman"/>
                <a:cs typeface="Times New Roman"/>
              </a:rPr>
              <a:t>Review</a:t>
            </a:r>
            <a:r>
              <a:rPr sz="1200" spc="-30" dirty="0">
                <a:solidFill>
                  <a:srgbClr val="888888"/>
                </a:solidFill>
                <a:latin typeface="Times New Roman"/>
                <a:cs typeface="Times New Roman"/>
              </a:rPr>
              <a:t> </a:t>
            </a:r>
            <a:r>
              <a:rPr sz="1200" spc="-25" dirty="0">
                <a:solidFill>
                  <a:srgbClr val="888888"/>
                </a:solidFill>
                <a:latin typeface="Times New Roman"/>
                <a:cs typeface="Times New Roman"/>
              </a:rPr>
              <a:t>No.</a:t>
            </a:r>
            <a:endParaRPr sz="1200">
              <a:latin typeface="Times New Roman"/>
              <a:cs typeface="Times New Roman"/>
            </a:endParaRPr>
          </a:p>
        </p:txBody>
      </p:sp>
      <p:sp>
        <p:nvSpPr>
          <p:cNvPr id="11" name="object 11"/>
          <p:cNvSpPr txBox="1">
            <a:spLocks noGrp="1"/>
          </p:cNvSpPr>
          <p:nvPr>
            <p:ph type="ftr" sz="quarter" idx="5"/>
          </p:nvPr>
        </p:nvSpPr>
        <p:spPr>
          <a:prstGeom prst="rect">
            <a:avLst/>
          </a:prstGeom>
        </p:spPr>
        <p:txBody>
          <a:bodyPr vert="horz" wrap="square" lIns="0" tIns="0" rIns="0" bIns="0" rtlCol="0">
            <a:spAutoFit/>
          </a:bodyPr>
          <a:lstStyle/>
          <a:p>
            <a:pPr marL="12700">
              <a:lnSpc>
                <a:spcPts val="1410"/>
              </a:lnSpc>
            </a:pPr>
            <a:r>
              <a:t>Batch</a:t>
            </a:r>
            <a:r>
              <a:rPr spc="-55"/>
              <a:t> </a:t>
            </a:r>
            <a:r>
              <a:rPr spc="-25"/>
              <a:t>No.</a:t>
            </a:r>
            <a:endParaRPr spc="-25" dirty="0"/>
          </a:p>
        </p:txBody>
      </p:sp>
      <p:sp>
        <p:nvSpPr>
          <p:cNvPr id="12" name="object 12"/>
          <p:cNvSpPr txBox="1"/>
          <p:nvPr/>
        </p:nvSpPr>
        <p:spPr>
          <a:xfrm>
            <a:off x="6542944" y="6451049"/>
            <a:ext cx="1223010" cy="194310"/>
          </a:xfrm>
          <a:prstGeom prst="rect">
            <a:avLst/>
          </a:prstGeom>
        </p:spPr>
        <p:txBody>
          <a:bodyPr vert="horz" wrap="square" lIns="0" tIns="0" rIns="0" bIns="0" rtlCol="0">
            <a:spAutoFit/>
          </a:bodyPr>
          <a:lstStyle/>
          <a:p>
            <a:pPr marL="12700">
              <a:lnSpc>
                <a:spcPts val="1410"/>
              </a:lnSpc>
            </a:pPr>
            <a:r>
              <a:rPr sz="1200" spc="-10" dirty="0">
                <a:solidFill>
                  <a:srgbClr val="888888"/>
                </a:solidFill>
                <a:latin typeface="Times New Roman"/>
                <a:cs typeface="Times New Roman"/>
              </a:rPr>
              <a:t>Department</a:t>
            </a:r>
            <a:r>
              <a:rPr sz="1200" spc="-30" dirty="0">
                <a:solidFill>
                  <a:srgbClr val="888888"/>
                </a:solidFill>
                <a:latin typeface="Times New Roman"/>
                <a:cs typeface="Times New Roman"/>
              </a:rPr>
              <a:t> </a:t>
            </a:r>
            <a:r>
              <a:rPr sz="1200" dirty="0">
                <a:solidFill>
                  <a:srgbClr val="888888"/>
                </a:solidFill>
                <a:latin typeface="Times New Roman"/>
                <a:cs typeface="Times New Roman"/>
              </a:rPr>
              <a:t>of</a:t>
            </a:r>
            <a:r>
              <a:rPr sz="1200" spc="50" dirty="0">
                <a:solidFill>
                  <a:srgbClr val="888888"/>
                </a:solidFill>
                <a:latin typeface="Times New Roman"/>
                <a:cs typeface="Times New Roman"/>
              </a:rPr>
              <a:t> </a:t>
            </a:r>
            <a:r>
              <a:rPr sz="1200" spc="-25" dirty="0">
                <a:solidFill>
                  <a:srgbClr val="888888"/>
                </a:solidFill>
                <a:latin typeface="Times New Roman"/>
                <a:cs typeface="Times New Roman"/>
              </a:rPr>
              <a:t>CSE</a:t>
            </a:r>
            <a:endParaRPr sz="1200">
              <a:latin typeface="Times New Roman"/>
              <a:cs typeface="Times New Roman"/>
            </a:endParaRPr>
          </a:p>
        </p:txBody>
      </p:sp>
      <p:sp>
        <p:nvSpPr>
          <p:cNvPr id="13" name="object 13"/>
          <p:cNvSpPr txBox="1">
            <a:spLocks noGrp="1"/>
          </p:cNvSpPr>
          <p:nvPr>
            <p:ph type="sldNum" sz="quarter" idx="7"/>
          </p:nvPr>
        </p:nvSpPr>
        <p:spPr>
          <a:prstGeom prst="rect">
            <a:avLst/>
          </a:prstGeom>
        </p:spPr>
        <p:txBody>
          <a:bodyPr vert="horz" wrap="square" lIns="0" tIns="0" rIns="0" bIns="0" rtlCol="0">
            <a:spAutoFit/>
          </a:bodyPr>
          <a:lstStyle/>
          <a:p>
            <a:pPr marL="12700">
              <a:lnSpc>
                <a:spcPts val="1410"/>
              </a:lnSpc>
            </a:pPr>
            <a:fld id="{81D60167-4931-47E6-BA6A-407CBD079E47}" type="slidenum">
              <a:rPr spc="-25" dirty="0"/>
              <a:t>2</a:t>
            </a:fld>
            <a:endParaRPr spc="-25"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262889" rIns="0" bIns="0" rtlCol="0">
            <a:spAutoFit/>
          </a:bodyPr>
          <a:lstStyle/>
          <a:p>
            <a:pPr marL="2595880">
              <a:lnSpc>
                <a:spcPct val="100000"/>
              </a:lnSpc>
              <a:spcBef>
                <a:spcPts val="130"/>
              </a:spcBef>
            </a:pPr>
            <a:r>
              <a:rPr spc="-45" dirty="0"/>
              <a:t>IMPLEMENTATION</a:t>
            </a:r>
          </a:p>
        </p:txBody>
      </p:sp>
      <p:sp>
        <p:nvSpPr>
          <p:cNvPr id="4" name="object 4"/>
          <p:cNvSpPr txBox="1">
            <a:spLocks noGrp="1"/>
          </p:cNvSpPr>
          <p:nvPr>
            <p:ph type="dt" sz="half" idx="6"/>
          </p:nvPr>
        </p:nvSpPr>
        <p:spPr>
          <a:xfrm>
            <a:off x="917575" y="6451049"/>
            <a:ext cx="737235" cy="359073"/>
          </a:xfrm>
          <a:prstGeom prst="rect">
            <a:avLst/>
          </a:prstGeom>
        </p:spPr>
        <p:txBody>
          <a:bodyPr vert="horz" wrap="square" lIns="0" tIns="0" rIns="0" bIns="0" rtlCol="0">
            <a:spAutoFit/>
          </a:bodyPr>
          <a:lstStyle/>
          <a:p>
            <a:pPr marL="12700">
              <a:lnSpc>
                <a:spcPts val="1410"/>
              </a:lnSpc>
            </a:pPr>
            <a:r>
              <a:rPr lang="en-US" spc="-10" dirty="0"/>
              <a:t>05-12-</a:t>
            </a:r>
            <a:r>
              <a:rPr lang="en-US" spc="-20" dirty="0"/>
              <a:t>2025</a:t>
            </a:r>
          </a:p>
          <a:p>
            <a:pPr marL="12700">
              <a:lnSpc>
                <a:spcPts val="1410"/>
              </a:lnSpc>
            </a:pPr>
            <a:endParaRPr lang="en-US" spc="-20" dirty="0"/>
          </a:p>
        </p:txBody>
      </p:sp>
      <p:sp>
        <p:nvSpPr>
          <p:cNvPr id="5" name="object 5"/>
          <p:cNvSpPr txBox="1"/>
          <p:nvPr/>
        </p:nvSpPr>
        <p:spPr>
          <a:xfrm>
            <a:off x="4429378" y="6451049"/>
            <a:ext cx="758825" cy="194310"/>
          </a:xfrm>
          <a:prstGeom prst="rect">
            <a:avLst/>
          </a:prstGeom>
        </p:spPr>
        <p:txBody>
          <a:bodyPr vert="horz" wrap="square" lIns="0" tIns="0" rIns="0" bIns="0" rtlCol="0">
            <a:spAutoFit/>
          </a:bodyPr>
          <a:lstStyle/>
          <a:p>
            <a:pPr marL="12700">
              <a:lnSpc>
                <a:spcPts val="1410"/>
              </a:lnSpc>
            </a:pPr>
            <a:r>
              <a:rPr sz="1200" dirty="0">
                <a:solidFill>
                  <a:srgbClr val="888888"/>
                </a:solidFill>
                <a:latin typeface="Times New Roman"/>
                <a:cs typeface="Times New Roman"/>
              </a:rPr>
              <a:t>Review</a:t>
            </a:r>
            <a:r>
              <a:rPr sz="1200" spc="-30" dirty="0">
                <a:solidFill>
                  <a:srgbClr val="888888"/>
                </a:solidFill>
                <a:latin typeface="Times New Roman"/>
                <a:cs typeface="Times New Roman"/>
              </a:rPr>
              <a:t> </a:t>
            </a:r>
            <a:r>
              <a:rPr sz="1200" spc="-25" dirty="0">
                <a:solidFill>
                  <a:srgbClr val="888888"/>
                </a:solidFill>
                <a:latin typeface="Times New Roman"/>
                <a:cs typeface="Times New Roman"/>
              </a:rPr>
              <a:t>No.</a:t>
            </a:r>
            <a:endParaRPr sz="1200" dirty="0">
              <a:latin typeface="Times New Roman"/>
              <a:cs typeface="Times New Roman"/>
            </a:endParaRPr>
          </a:p>
        </p:txBody>
      </p:sp>
      <p:sp>
        <p:nvSpPr>
          <p:cNvPr id="6" name="object 6"/>
          <p:cNvSpPr txBox="1">
            <a:spLocks noGrp="1"/>
          </p:cNvSpPr>
          <p:nvPr>
            <p:ph type="ftr" sz="quarter" idx="5"/>
          </p:nvPr>
        </p:nvSpPr>
        <p:spPr>
          <a:prstGeom prst="rect">
            <a:avLst/>
          </a:prstGeom>
        </p:spPr>
        <p:txBody>
          <a:bodyPr vert="horz" wrap="square" lIns="0" tIns="0" rIns="0" bIns="0" rtlCol="0">
            <a:spAutoFit/>
          </a:bodyPr>
          <a:lstStyle/>
          <a:p>
            <a:pPr marL="12700">
              <a:lnSpc>
                <a:spcPts val="1410"/>
              </a:lnSpc>
            </a:pPr>
            <a:r>
              <a:t>Batch</a:t>
            </a:r>
            <a:r>
              <a:rPr spc="-55"/>
              <a:t> </a:t>
            </a:r>
            <a:r>
              <a:rPr spc="-25"/>
              <a:t>No.</a:t>
            </a:r>
            <a:endParaRPr spc="-25" dirty="0"/>
          </a:p>
        </p:txBody>
      </p:sp>
      <p:sp>
        <p:nvSpPr>
          <p:cNvPr id="7" name="object 7"/>
          <p:cNvSpPr txBox="1"/>
          <p:nvPr/>
        </p:nvSpPr>
        <p:spPr>
          <a:xfrm>
            <a:off x="6542944" y="6451049"/>
            <a:ext cx="1223010" cy="194310"/>
          </a:xfrm>
          <a:prstGeom prst="rect">
            <a:avLst/>
          </a:prstGeom>
        </p:spPr>
        <p:txBody>
          <a:bodyPr vert="horz" wrap="square" lIns="0" tIns="0" rIns="0" bIns="0" rtlCol="0">
            <a:spAutoFit/>
          </a:bodyPr>
          <a:lstStyle/>
          <a:p>
            <a:pPr marL="12700">
              <a:lnSpc>
                <a:spcPts val="1410"/>
              </a:lnSpc>
            </a:pPr>
            <a:r>
              <a:rPr sz="1200" spc="-10" dirty="0">
                <a:solidFill>
                  <a:srgbClr val="888888"/>
                </a:solidFill>
                <a:latin typeface="Times New Roman"/>
                <a:cs typeface="Times New Roman"/>
              </a:rPr>
              <a:t>Department</a:t>
            </a:r>
            <a:r>
              <a:rPr sz="1200" spc="-30" dirty="0">
                <a:solidFill>
                  <a:srgbClr val="888888"/>
                </a:solidFill>
                <a:latin typeface="Times New Roman"/>
                <a:cs typeface="Times New Roman"/>
              </a:rPr>
              <a:t> </a:t>
            </a:r>
            <a:r>
              <a:rPr sz="1200" dirty="0">
                <a:solidFill>
                  <a:srgbClr val="888888"/>
                </a:solidFill>
                <a:latin typeface="Times New Roman"/>
                <a:cs typeface="Times New Roman"/>
              </a:rPr>
              <a:t>of</a:t>
            </a:r>
            <a:r>
              <a:rPr sz="1200" spc="50" dirty="0">
                <a:solidFill>
                  <a:srgbClr val="888888"/>
                </a:solidFill>
                <a:latin typeface="Times New Roman"/>
                <a:cs typeface="Times New Roman"/>
              </a:rPr>
              <a:t> </a:t>
            </a:r>
            <a:r>
              <a:rPr sz="1200" spc="-25" dirty="0">
                <a:solidFill>
                  <a:srgbClr val="888888"/>
                </a:solidFill>
                <a:latin typeface="Times New Roman"/>
                <a:cs typeface="Times New Roman"/>
              </a:rPr>
              <a:t>CSE</a:t>
            </a:r>
            <a:endParaRPr sz="1200" dirty="0">
              <a:latin typeface="Times New Roman"/>
              <a:cs typeface="Times New Roman"/>
            </a:endParaRPr>
          </a:p>
        </p:txBody>
      </p:sp>
      <p:sp>
        <p:nvSpPr>
          <p:cNvPr id="8" name="object 8"/>
          <p:cNvSpPr txBox="1">
            <a:spLocks noGrp="1"/>
          </p:cNvSpPr>
          <p:nvPr>
            <p:ph type="sldNum" sz="quarter" idx="7"/>
          </p:nvPr>
        </p:nvSpPr>
        <p:spPr>
          <a:prstGeom prst="rect">
            <a:avLst/>
          </a:prstGeom>
        </p:spPr>
        <p:txBody>
          <a:bodyPr vert="horz" wrap="square" lIns="0" tIns="0" rIns="0" bIns="0" rtlCol="0">
            <a:spAutoFit/>
          </a:bodyPr>
          <a:lstStyle/>
          <a:p>
            <a:pPr marL="12700">
              <a:lnSpc>
                <a:spcPts val="1410"/>
              </a:lnSpc>
            </a:pPr>
            <a:fld id="{81D60167-4931-47E6-BA6A-407CBD079E47}" type="slidenum">
              <a:rPr spc="-25" dirty="0"/>
              <a:t>20</a:t>
            </a:fld>
            <a:endParaRPr spc="-25" dirty="0"/>
          </a:p>
        </p:txBody>
      </p:sp>
      <p:sp>
        <p:nvSpPr>
          <p:cNvPr id="3" name="object 3"/>
          <p:cNvSpPr txBox="1"/>
          <p:nvPr/>
        </p:nvSpPr>
        <p:spPr>
          <a:xfrm>
            <a:off x="1045463" y="1483468"/>
            <a:ext cx="9834245" cy="4549964"/>
          </a:xfrm>
          <a:prstGeom prst="rect">
            <a:avLst/>
          </a:prstGeom>
        </p:spPr>
        <p:txBody>
          <a:bodyPr vert="horz" wrap="square" lIns="0" tIns="60960" rIns="0" bIns="0" rtlCol="0">
            <a:spAutoFit/>
          </a:bodyPr>
          <a:lstStyle/>
          <a:p>
            <a:pPr marL="241300" marR="5080" indent="-229235">
              <a:lnSpc>
                <a:spcPts val="3000"/>
              </a:lnSpc>
              <a:spcBef>
                <a:spcPts val="480"/>
              </a:spcBef>
              <a:buFont typeface="Arial MT"/>
              <a:buChar char="•"/>
              <a:tabLst>
                <a:tab pos="241300" algn="l"/>
              </a:tabLst>
            </a:pPr>
            <a:r>
              <a:rPr lang="en-IN" sz="2600" b="1" dirty="0">
                <a:latin typeface="Times New Roman"/>
                <a:cs typeface="Times New Roman"/>
              </a:rPr>
              <a:t>Software Specifications:</a:t>
            </a:r>
            <a:r>
              <a:rPr lang="en-IN" sz="2600" dirty="0">
                <a:latin typeface="Times New Roman"/>
                <a:cs typeface="Times New Roman"/>
              </a:rPr>
              <a:t> Implemented using Python, </a:t>
            </a:r>
            <a:r>
              <a:rPr lang="en-IN" sz="2600" dirty="0" err="1">
                <a:latin typeface="Times New Roman"/>
                <a:cs typeface="Times New Roman"/>
              </a:rPr>
              <a:t>PyTorch</a:t>
            </a:r>
            <a:r>
              <a:rPr lang="en-IN" sz="2600" dirty="0">
                <a:latin typeface="Times New Roman"/>
                <a:cs typeface="Times New Roman"/>
              </a:rPr>
              <a:t>, and scikit-learn frameworks; additional tools included NumPy, Matplotlib, and Google Colab environment for training and visualization.</a:t>
            </a:r>
          </a:p>
          <a:p>
            <a:pPr marL="241300" marR="5080" indent="-229235">
              <a:lnSpc>
                <a:spcPts val="3000"/>
              </a:lnSpc>
              <a:spcBef>
                <a:spcPts val="480"/>
              </a:spcBef>
              <a:buFont typeface="Arial MT"/>
              <a:buChar char="•"/>
              <a:tabLst>
                <a:tab pos="241300" algn="l"/>
              </a:tabLst>
            </a:pPr>
            <a:endParaRPr lang="en-IN" sz="2600" dirty="0">
              <a:latin typeface="Times New Roman"/>
              <a:cs typeface="Times New Roman"/>
            </a:endParaRPr>
          </a:p>
          <a:p>
            <a:pPr marL="241300" marR="5080" indent="-229235">
              <a:lnSpc>
                <a:spcPts val="3000"/>
              </a:lnSpc>
              <a:spcBef>
                <a:spcPts val="480"/>
              </a:spcBef>
              <a:buFont typeface="Arial MT"/>
              <a:buChar char="•"/>
              <a:tabLst>
                <a:tab pos="241300" algn="l"/>
              </a:tabLst>
            </a:pPr>
            <a:r>
              <a:rPr lang="en-IN" sz="2600" b="1" dirty="0">
                <a:latin typeface="Times New Roman"/>
                <a:cs typeface="Times New Roman"/>
              </a:rPr>
              <a:t>Hardware Specifications:</a:t>
            </a:r>
            <a:r>
              <a:rPr lang="en-IN" sz="2600" dirty="0">
                <a:latin typeface="Times New Roman"/>
                <a:cs typeface="Times New Roman"/>
              </a:rPr>
              <a:t> Model training executed on Google Colab GPU runtime using an NVIDIA Tesla T4 (16GB VRAM), ensuring efficient computation and reduced training time.</a:t>
            </a:r>
          </a:p>
          <a:p>
            <a:pPr marL="241300" marR="5080" indent="-229235">
              <a:lnSpc>
                <a:spcPts val="3000"/>
              </a:lnSpc>
              <a:spcBef>
                <a:spcPts val="480"/>
              </a:spcBef>
              <a:buFont typeface="Arial MT"/>
              <a:buChar char="•"/>
              <a:tabLst>
                <a:tab pos="241300" algn="l"/>
              </a:tabLst>
            </a:pPr>
            <a:endParaRPr lang="en-IN" sz="2600" dirty="0">
              <a:latin typeface="Times New Roman"/>
              <a:cs typeface="Times New Roman"/>
            </a:endParaRPr>
          </a:p>
          <a:p>
            <a:pPr marL="241300" marR="5080" indent="-229235">
              <a:lnSpc>
                <a:spcPts val="3000"/>
              </a:lnSpc>
              <a:spcBef>
                <a:spcPts val="480"/>
              </a:spcBef>
              <a:buFont typeface="Arial MT"/>
              <a:buChar char="•"/>
              <a:tabLst>
                <a:tab pos="241300" algn="l"/>
              </a:tabLst>
            </a:pPr>
            <a:r>
              <a:rPr lang="en-IN" sz="2600" b="1" dirty="0">
                <a:latin typeface="Times New Roman"/>
                <a:cs typeface="Times New Roman"/>
              </a:rPr>
              <a:t>Model Training:</a:t>
            </a:r>
            <a:r>
              <a:rPr lang="en-IN" sz="2600" dirty="0">
                <a:latin typeface="Times New Roman"/>
                <a:cs typeface="Times New Roman"/>
              </a:rPr>
              <a:t> Both EfficientFormerV2 and Swin Tiny Transformer were fine-tuned on the HAM10000 dataset with ImageNet pretrained weights, Adam optimizer (</a:t>
            </a:r>
            <a:r>
              <a:rPr lang="en-IN" sz="2600" dirty="0" err="1">
                <a:latin typeface="Times New Roman"/>
                <a:cs typeface="Times New Roman"/>
              </a:rPr>
              <a:t>lr</a:t>
            </a:r>
            <a:r>
              <a:rPr lang="en-IN" sz="2600" dirty="0">
                <a:latin typeface="Times New Roman"/>
                <a:cs typeface="Times New Roman"/>
              </a:rPr>
              <a:t> = 1×10⁻⁴), and batch size = 32.</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
            <a:extLst>
              <a:ext uri="{FF2B5EF4-FFF2-40B4-BE49-F238E27FC236}">
                <a16:creationId xmlns:a16="http://schemas.microsoft.com/office/drawing/2014/main" id="{B7F5C4B9-D4BE-E066-52A3-0623D30C099A}"/>
              </a:ext>
            </a:extLst>
          </p:cNvPr>
          <p:cNvSpPr txBox="1">
            <a:spLocks noGrp="1"/>
          </p:cNvSpPr>
          <p:nvPr>
            <p:ph type="title"/>
          </p:nvPr>
        </p:nvSpPr>
        <p:spPr>
          <a:xfrm>
            <a:off x="1045463" y="283463"/>
            <a:ext cx="10101072" cy="1200005"/>
          </a:xfrm>
          <a:prstGeom prst="rect">
            <a:avLst/>
          </a:prstGeom>
        </p:spPr>
        <p:txBody>
          <a:bodyPr vert="horz" wrap="square" lIns="0" tIns="262889" rIns="0" bIns="0" rtlCol="0">
            <a:spAutoFit/>
          </a:bodyPr>
          <a:lstStyle/>
          <a:p>
            <a:pPr marL="2595880">
              <a:lnSpc>
                <a:spcPct val="100000"/>
              </a:lnSpc>
              <a:spcBef>
                <a:spcPts val="130"/>
              </a:spcBef>
            </a:pPr>
            <a:r>
              <a:rPr spc="-45" dirty="0"/>
              <a:t>IMPLEMENTATION</a:t>
            </a:r>
          </a:p>
        </p:txBody>
      </p:sp>
      <p:sp>
        <p:nvSpPr>
          <p:cNvPr id="5" name="object 3">
            <a:extLst>
              <a:ext uri="{FF2B5EF4-FFF2-40B4-BE49-F238E27FC236}">
                <a16:creationId xmlns:a16="http://schemas.microsoft.com/office/drawing/2014/main" id="{F2CC2B1D-FE2F-12A8-C0B1-CD7F43C597AF}"/>
              </a:ext>
            </a:extLst>
          </p:cNvPr>
          <p:cNvSpPr txBox="1"/>
          <p:nvPr/>
        </p:nvSpPr>
        <p:spPr>
          <a:xfrm>
            <a:off x="1045463" y="1483468"/>
            <a:ext cx="9834245" cy="4998804"/>
          </a:xfrm>
          <a:prstGeom prst="rect">
            <a:avLst/>
          </a:prstGeom>
        </p:spPr>
        <p:txBody>
          <a:bodyPr vert="horz" wrap="square" lIns="0" tIns="60960" rIns="0" bIns="0" rtlCol="0">
            <a:spAutoFit/>
          </a:bodyPr>
          <a:lstStyle/>
          <a:p>
            <a:pPr marL="241300" marR="5080" indent="-229235">
              <a:lnSpc>
                <a:spcPts val="3000"/>
              </a:lnSpc>
              <a:spcBef>
                <a:spcPts val="480"/>
              </a:spcBef>
              <a:buFont typeface="Arial MT"/>
              <a:buChar char="•"/>
              <a:tabLst>
                <a:tab pos="241300" algn="l"/>
              </a:tabLst>
            </a:pPr>
            <a:r>
              <a:rPr lang="en-IN" sz="2600" b="1" dirty="0">
                <a:latin typeface="Times New Roman" panose="02020603050405020304" pitchFamily="18" charset="0"/>
                <a:cs typeface="Times New Roman" panose="02020603050405020304" pitchFamily="18" charset="0"/>
              </a:rPr>
              <a:t>Ensemble Implementation:</a:t>
            </a:r>
            <a:r>
              <a:rPr lang="en-IN" sz="2600" dirty="0">
                <a:latin typeface="Times New Roman" panose="02020603050405020304" pitchFamily="18" charset="0"/>
                <a:cs typeface="Times New Roman" panose="02020603050405020304" pitchFamily="18" charset="0"/>
              </a:rPr>
              <a:t> Combined model predictions using Soft Voting and Logistic Regression Meta-Ensemble, improving overall class balance and performance on rare lesion types.</a:t>
            </a:r>
          </a:p>
          <a:p>
            <a:pPr marL="241300" marR="5080" indent="-229235">
              <a:lnSpc>
                <a:spcPts val="3000"/>
              </a:lnSpc>
              <a:spcBef>
                <a:spcPts val="480"/>
              </a:spcBef>
              <a:buFont typeface="Arial MT"/>
              <a:buChar char="•"/>
              <a:tabLst>
                <a:tab pos="241300" algn="l"/>
              </a:tabLst>
            </a:pPr>
            <a:endParaRPr lang="en-IN" sz="2600" b="1" dirty="0">
              <a:latin typeface="Times New Roman" panose="02020603050405020304" pitchFamily="18" charset="0"/>
              <a:cs typeface="Times New Roman" panose="02020603050405020304" pitchFamily="18" charset="0"/>
            </a:endParaRPr>
          </a:p>
          <a:p>
            <a:pPr marL="241300" marR="5080" indent="-229235">
              <a:lnSpc>
                <a:spcPts val="3000"/>
              </a:lnSpc>
              <a:spcBef>
                <a:spcPts val="480"/>
              </a:spcBef>
              <a:buFont typeface="Arial MT"/>
              <a:buChar char="•"/>
              <a:tabLst>
                <a:tab pos="241300" algn="l"/>
              </a:tabLst>
            </a:pPr>
            <a:r>
              <a:rPr lang="en-IN" sz="2600" b="1" dirty="0">
                <a:latin typeface="Times New Roman" panose="02020603050405020304" pitchFamily="18" charset="0"/>
                <a:cs typeface="Times New Roman" panose="02020603050405020304" pitchFamily="18" charset="0"/>
              </a:rPr>
              <a:t>Challenges Faced:</a:t>
            </a:r>
            <a:r>
              <a:rPr lang="en-IN" sz="2600" dirty="0">
                <a:latin typeface="Times New Roman" panose="02020603050405020304" pitchFamily="18" charset="0"/>
                <a:cs typeface="Times New Roman" panose="02020603050405020304" pitchFamily="18" charset="0"/>
              </a:rPr>
              <a:t> Faced class imbalance and overfitting during training; addressed using data augmentation, early stopping, and adaptive learning rate scheduling.</a:t>
            </a:r>
          </a:p>
          <a:p>
            <a:pPr marL="241300" marR="5080" indent="-229235">
              <a:lnSpc>
                <a:spcPts val="3000"/>
              </a:lnSpc>
              <a:spcBef>
                <a:spcPts val="480"/>
              </a:spcBef>
              <a:buFont typeface="Arial MT"/>
              <a:buChar char="•"/>
              <a:tabLst>
                <a:tab pos="241300" algn="l"/>
              </a:tabLst>
            </a:pPr>
            <a:endParaRPr lang="en-IN" sz="2600" dirty="0">
              <a:latin typeface="Times New Roman" panose="02020603050405020304" pitchFamily="18" charset="0"/>
              <a:cs typeface="Times New Roman" panose="02020603050405020304" pitchFamily="18" charset="0"/>
            </a:endParaRPr>
          </a:p>
          <a:p>
            <a:pPr marL="241300" marR="5080" indent="-229235">
              <a:lnSpc>
                <a:spcPts val="3000"/>
              </a:lnSpc>
              <a:spcBef>
                <a:spcPts val="480"/>
              </a:spcBef>
              <a:buFont typeface="Arial MT"/>
              <a:buChar char="•"/>
              <a:tabLst>
                <a:tab pos="241300" algn="l"/>
              </a:tabLst>
            </a:pPr>
            <a:r>
              <a:rPr lang="en-IN" sz="2600" b="1" dirty="0">
                <a:latin typeface="Times New Roman" panose="02020603050405020304" pitchFamily="18" charset="0"/>
                <a:cs typeface="Times New Roman" panose="02020603050405020304" pitchFamily="18" charset="0"/>
              </a:rPr>
              <a:t>Outcome:</a:t>
            </a:r>
            <a:r>
              <a:rPr lang="en-IN" sz="2600" dirty="0">
                <a:latin typeface="Times New Roman" panose="02020603050405020304" pitchFamily="18" charset="0"/>
                <a:cs typeface="Times New Roman" panose="02020603050405020304" pitchFamily="18" charset="0"/>
              </a:rPr>
              <a:t> Achieved Macro F1 = 0.8800 and ROC-AUC = 0.9814, demonstrating strong accuracy, stable convergence, and suitability for real-world deployment.</a:t>
            </a:r>
            <a:endParaRPr lang="en-IN" sz="2600" dirty="0">
              <a:effectLst/>
              <a:latin typeface="Times New Roman" panose="02020603050405020304" pitchFamily="18" charset="0"/>
              <a:cs typeface="Times New Roman" panose="02020603050405020304" pitchFamily="18" charset="0"/>
            </a:endParaRPr>
          </a:p>
          <a:p>
            <a:pPr marL="241300" marR="5080" indent="-229235">
              <a:lnSpc>
                <a:spcPts val="3000"/>
              </a:lnSpc>
              <a:spcBef>
                <a:spcPts val="480"/>
              </a:spcBef>
              <a:buFont typeface="Arial MT"/>
              <a:buChar char="•"/>
              <a:tabLst>
                <a:tab pos="241300" algn="l"/>
              </a:tabLst>
            </a:pPr>
            <a:endParaRPr lang="en-IN" sz="2600" dirty="0">
              <a:latin typeface="Times New Roman"/>
              <a:cs typeface="Times New Roman"/>
            </a:endParaRPr>
          </a:p>
        </p:txBody>
      </p:sp>
      <p:sp>
        <p:nvSpPr>
          <p:cNvPr id="6" name="object 4">
            <a:extLst>
              <a:ext uri="{FF2B5EF4-FFF2-40B4-BE49-F238E27FC236}">
                <a16:creationId xmlns:a16="http://schemas.microsoft.com/office/drawing/2014/main" id="{EA148285-38B3-84F4-881B-BE08B11F1389}"/>
              </a:ext>
            </a:extLst>
          </p:cNvPr>
          <p:cNvSpPr txBox="1">
            <a:spLocks noGrp="1"/>
          </p:cNvSpPr>
          <p:nvPr>
            <p:ph type="dt" sz="half" idx="6"/>
          </p:nvPr>
        </p:nvSpPr>
        <p:spPr>
          <a:xfrm>
            <a:off x="917575" y="6451049"/>
            <a:ext cx="737235" cy="359073"/>
          </a:xfrm>
          <a:prstGeom prst="rect">
            <a:avLst/>
          </a:prstGeom>
        </p:spPr>
        <p:txBody>
          <a:bodyPr vert="horz" wrap="square" lIns="0" tIns="0" rIns="0" bIns="0" rtlCol="0">
            <a:spAutoFit/>
          </a:bodyPr>
          <a:lstStyle/>
          <a:p>
            <a:pPr marL="12700">
              <a:lnSpc>
                <a:spcPts val="1410"/>
              </a:lnSpc>
            </a:pPr>
            <a:r>
              <a:rPr lang="en-US" spc="-10" dirty="0"/>
              <a:t>05-12-</a:t>
            </a:r>
            <a:r>
              <a:rPr lang="en-US" spc="-20" dirty="0"/>
              <a:t>2025</a:t>
            </a:r>
          </a:p>
          <a:p>
            <a:pPr marL="12700">
              <a:lnSpc>
                <a:spcPts val="1410"/>
              </a:lnSpc>
            </a:pPr>
            <a:endParaRPr lang="en-US" spc="-20" dirty="0"/>
          </a:p>
        </p:txBody>
      </p:sp>
      <p:sp>
        <p:nvSpPr>
          <p:cNvPr id="9" name="object 5">
            <a:extLst>
              <a:ext uri="{FF2B5EF4-FFF2-40B4-BE49-F238E27FC236}">
                <a16:creationId xmlns:a16="http://schemas.microsoft.com/office/drawing/2014/main" id="{E13A050F-9007-4FFE-E4D7-49927DFE84E2}"/>
              </a:ext>
            </a:extLst>
          </p:cNvPr>
          <p:cNvSpPr txBox="1"/>
          <p:nvPr/>
        </p:nvSpPr>
        <p:spPr>
          <a:xfrm>
            <a:off x="4429378" y="6451049"/>
            <a:ext cx="758825" cy="194310"/>
          </a:xfrm>
          <a:prstGeom prst="rect">
            <a:avLst/>
          </a:prstGeom>
        </p:spPr>
        <p:txBody>
          <a:bodyPr vert="horz" wrap="square" lIns="0" tIns="0" rIns="0" bIns="0" rtlCol="0">
            <a:spAutoFit/>
          </a:bodyPr>
          <a:lstStyle/>
          <a:p>
            <a:pPr marL="12700">
              <a:lnSpc>
                <a:spcPts val="1410"/>
              </a:lnSpc>
            </a:pPr>
            <a:r>
              <a:rPr sz="1200" dirty="0">
                <a:solidFill>
                  <a:srgbClr val="888888"/>
                </a:solidFill>
                <a:latin typeface="Times New Roman"/>
                <a:cs typeface="Times New Roman"/>
              </a:rPr>
              <a:t>Review</a:t>
            </a:r>
            <a:r>
              <a:rPr sz="1200" spc="-30" dirty="0">
                <a:solidFill>
                  <a:srgbClr val="888888"/>
                </a:solidFill>
                <a:latin typeface="Times New Roman"/>
                <a:cs typeface="Times New Roman"/>
              </a:rPr>
              <a:t> </a:t>
            </a:r>
            <a:r>
              <a:rPr sz="1200" spc="-25" dirty="0">
                <a:solidFill>
                  <a:srgbClr val="888888"/>
                </a:solidFill>
                <a:latin typeface="Times New Roman"/>
                <a:cs typeface="Times New Roman"/>
              </a:rPr>
              <a:t>No.</a:t>
            </a:r>
            <a:endParaRPr sz="1200" dirty="0">
              <a:latin typeface="Times New Roman"/>
              <a:cs typeface="Times New Roman"/>
            </a:endParaRPr>
          </a:p>
        </p:txBody>
      </p:sp>
      <p:sp>
        <p:nvSpPr>
          <p:cNvPr id="10" name="object 6">
            <a:extLst>
              <a:ext uri="{FF2B5EF4-FFF2-40B4-BE49-F238E27FC236}">
                <a16:creationId xmlns:a16="http://schemas.microsoft.com/office/drawing/2014/main" id="{8C73191A-25C6-B057-30A9-D28EB908419B}"/>
              </a:ext>
            </a:extLst>
          </p:cNvPr>
          <p:cNvSpPr txBox="1">
            <a:spLocks noGrp="1"/>
          </p:cNvSpPr>
          <p:nvPr>
            <p:ph type="ftr" sz="quarter" idx="5"/>
          </p:nvPr>
        </p:nvSpPr>
        <p:spPr>
          <a:xfrm>
            <a:off x="5505148" y="6451049"/>
            <a:ext cx="644525" cy="194309"/>
          </a:xfrm>
          <a:prstGeom prst="rect">
            <a:avLst/>
          </a:prstGeom>
        </p:spPr>
        <p:txBody>
          <a:bodyPr vert="horz" wrap="square" lIns="0" tIns="0" rIns="0" bIns="0" rtlCol="0">
            <a:spAutoFit/>
          </a:bodyPr>
          <a:lstStyle/>
          <a:p>
            <a:pPr marL="12700">
              <a:lnSpc>
                <a:spcPts val="1410"/>
              </a:lnSpc>
            </a:pPr>
            <a:r>
              <a:t>Batch</a:t>
            </a:r>
            <a:r>
              <a:rPr spc="-55"/>
              <a:t> </a:t>
            </a:r>
            <a:r>
              <a:rPr spc="-25"/>
              <a:t>No.</a:t>
            </a:r>
            <a:endParaRPr spc="-25" dirty="0"/>
          </a:p>
        </p:txBody>
      </p:sp>
      <p:sp>
        <p:nvSpPr>
          <p:cNvPr id="11" name="object 7">
            <a:extLst>
              <a:ext uri="{FF2B5EF4-FFF2-40B4-BE49-F238E27FC236}">
                <a16:creationId xmlns:a16="http://schemas.microsoft.com/office/drawing/2014/main" id="{6DC0CDFF-3246-E117-9A26-3F24B1E5EA66}"/>
              </a:ext>
            </a:extLst>
          </p:cNvPr>
          <p:cNvSpPr txBox="1"/>
          <p:nvPr/>
        </p:nvSpPr>
        <p:spPr>
          <a:xfrm>
            <a:off x="6542944" y="6451049"/>
            <a:ext cx="1223010" cy="194310"/>
          </a:xfrm>
          <a:prstGeom prst="rect">
            <a:avLst/>
          </a:prstGeom>
        </p:spPr>
        <p:txBody>
          <a:bodyPr vert="horz" wrap="square" lIns="0" tIns="0" rIns="0" bIns="0" rtlCol="0">
            <a:spAutoFit/>
          </a:bodyPr>
          <a:lstStyle/>
          <a:p>
            <a:pPr marL="12700">
              <a:lnSpc>
                <a:spcPts val="1410"/>
              </a:lnSpc>
            </a:pPr>
            <a:r>
              <a:rPr sz="1200" spc="-10" dirty="0">
                <a:solidFill>
                  <a:srgbClr val="888888"/>
                </a:solidFill>
                <a:latin typeface="Times New Roman"/>
                <a:cs typeface="Times New Roman"/>
              </a:rPr>
              <a:t>Department</a:t>
            </a:r>
            <a:r>
              <a:rPr sz="1200" spc="-30" dirty="0">
                <a:solidFill>
                  <a:srgbClr val="888888"/>
                </a:solidFill>
                <a:latin typeface="Times New Roman"/>
                <a:cs typeface="Times New Roman"/>
              </a:rPr>
              <a:t> </a:t>
            </a:r>
            <a:r>
              <a:rPr sz="1200" dirty="0">
                <a:solidFill>
                  <a:srgbClr val="888888"/>
                </a:solidFill>
                <a:latin typeface="Times New Roman"/>
                <a:cs typeface="Times New Roman"/>
              </a:rPr>
              <a:t>of</a:t>
            </a:r>
            <a:r>
              <a:rPr sz="1200" spc="50" dirty="0">
                <a:solidFill>
                  <a:srgbClr val="888888"/>
                </a:solidFill>
                <a:latin typeface="Times New Roman"/>
                <a:cs typeface="Times New Roman"/>
              </a:rPr>
              <a:t> </a:t>
            </a:r>
            <a:r>
              <a:rPr sz="1200" spc="-25" dirty="0">
                <a:solidFill>
                  <a:srgbClr val="888888"/>
                </a:solidFill>
                <a:latin typeface="Times New Roman"/>
                <a:cs typeface="Times New Roman"/>
              </a:rPr>
              <a:t>CSE</a:t>
            </a:r>
            <a:endParaRPr sz="1200" dirty="0">
              <a:latin typeface="Times New Roman"/>
              <a:cs typeface="Times New Roman"/>
            </a:endParaRPr>
          </a:p>
        </p:txBody>
      </p:sp>
      <p:sp>
        <p:nvSpPr>
          <p:cNvPr id="12" name="object 8">
            <a:extLst>
              <a:ext uri="{FF2B5EF4-FFF2-40B4-BE49-F238E27FC236}">
                <a16:creationId xmlns:a16="http://schemas.microsoft.com/office/drawing/2014/main" id="{4F8FADCA-1570-AE0A-263E-22C5CEA49232}"/>
              </a:ext>
            </a:extLst>
          </p:cNvPr>
          <p:cNvSpPr txBox="1">
            <a:spLocks noGrp="1"/>
          </p:cNvSpPr>
          <p:nvPr>
            <p:ph type="sldNum" sz="quarter" idx="7"/>
          </p:nvPr>
        </p:nvSpPr>
        <p:spPr>
          <a:xfrm>
            <a:off x="11104626" y="6451049"/>
            <a:ext cx="215900" cy="194309"/>
          </a:xfrm>
          <a:prstGeom prst="rect">
            <a:avLst/>
          </a:prstGeom>
        </p:spPr>
        <p:txBody>
          <a:bodyPr vert="horz" wrap="square" lIns="0" tIns="0" rIns="0" bIns="0" rtlCol="0">
            <a:spAutoFit/>
          </a:bodyPr>
          <a:lstStyle/>
          <a:p>
            <a:pPr marL="12700">
              <a:lnSpc>
                <a:spcPts val="1410"/>
              </a:lnSpc>
            </a:pPr>
            <a:fld id="{81D60167-4931-47E6-BA6A-407CBD079E47}" type="slidenum">
              <a:rPr spc="-25" dirty="0"/>
              <a:t>21</a:t>
            </a:fld>
            <a:endParaRPr spc="-25" dirty="0"/>
          </a:p>
        </p:txBody>
      </p:sp>
    </p:spTree>
    <p:extLst>
      <p:ext uri="{BB962C8B-B14F-4D97-AF65-F5344CB8AC3E}">
        <p14:creationId xmlns:p14="http://schemas.microsoft.com/office/powerpoint/2010/main" val="12595713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262889" rIns="0" bIns="0" rtlCol="0">
            <a:spAutoFit/>
          </a:bodyPr>
          <a:lstStyle/>
          <a:p>
            <a:pPr marL="2231390">
              <a:lnSpc>
                <a:spcPct val="100000"/>
              </a:lnSpc>
              <a:spcBef>
                <a:spcPts val="130"/>
              </a:spcBef>
            </a:pPr>
            <a:r>
              <a:rPr spc="-10" dirty="0"/>
              <a:t>R</a:t>
            </a:r>
            <a:r>
              <a:rPr spc="75" dirty="0"/>
              <a:t>E</a:t>
            </a:r>
            <a:r>
              <a:rPr spc="-30" dirty="0"/>
              <a:t>S</a:t>
            </a:r>
            <a:r>
              <a:rPr spc="60" dirty="0"/>
              <a:t>U</a:t>
            </a:r>
            <a:r>
              <a:rPr spc="-445" dirty="0"/>
              <a:t>L</a:t>
            </a:r>
            <a:r>
              <a:rPr spc="5" dirty="0"/>
              <a:t>T</a:t>
            </a:r>
            <a:r>
              <a:rPr spc="35" dirty="0"/>
              <a:t>S</a:t>
            </a:r>
            <a:r>
              <a:rPr spc="-215" dirty="0"/>
              <a:t> </a:t>
            </a:r>
            <a:r>
              <a:rPr dirty="0"/>
              <a:t>&amp;</a:t>
            </a:r>
            <a:r>
              <a:rPr spc="-285" dirty="0"/>
              <a:t> </a:t>
            </a:r>
            <a:r>
              <a:rPr spc="-25" dirty="0"/>
              <a:t>ANALYSIS</a:t>
            </a:r>
          </a:p>
        </p:txBody>
      </p:sp>
      <p:sp>
        <p:nvSpPr>
          <p:cNvPr id="4" name="object 4"/>
          <p:cNvSpPr txBox="1">
            <a:spLocks noGrp="1"/>
          </p:cNvSpPr>
          <p:nvPr>
            <p:ph type="dt" sz="half" idx="6"/>
          </p:nvPr>
        </p:nvSpPr>
        <p:spPr>
          <a:xfrm>
            <a:off x="917575" y="6451049"/>
            <a:ext cx="737235" cy="359073"/>
          </a:xfrm>
          <a:prstGeom prst="rect">
            <a:avLst/>
          </a:prstGeom>
        </p:spPr>
        <p:txBody>
          <a:bodyPr vert="horz" wrap="square" lIns="0" tIns="0" rIns="0" bIns="0" rtlCol="0">
            <a:spAutoFit/>
          </a:bodyPr>
          <a:lstStyle/>
          <a:p>
            <a:pPr marL="12700">
              <a:lnSpc>
                <a:spcPts val="1410"/>
              </a:lnSpc>
            </a:pPr>
            <a:r>
              <a:rPr lang="en-US" spc="-10" dirty="0"/>
              <a:t>05-12-</a:t>
            </a:r>
            <a:r>
              <a:rPr lang="en-US" spc="-20" dirty="0"/>
              <a:t>2025</a:t>
            </a:r>
          </a:p>
          <a:p>
            <a:pPr marL="12700">
              <a:lnSpc>
                <a:spcPts val="1410"/>
              </a:lnSpc>
            </a:pPr>
            <a:endParaRPr lang="en-US" spc="-20" dirty="0"/>
          </a:p>
        </p:txBody>
      </p:sp>
      <p:sp>
        <p:nvSpPr>
          <p:cNvPr id="5" name="object 5"/>
          <p:cNvSpPr txBox="1"/>
          <p:nvPr/>
        </p:nvSpPr>
        <p:spPr>
          <a:xfrm>
            <a:off x="4429378" y="6451049"/>
            <a:ext cx="758825" cy="194310"/>
          </a:xfrm>
          <a:prstGeom prst="rect">
            <a:avLst/>
          </a:prstGeom>
        </p:spPr>
        <p:txBody>
          <a:bodyPr vert="horz" wrap="square" lIns="0" tIns="0" rIns="0" bIns="0" rtlCol="0">
            <a:spAutoFit/>
          </a:bodyPr>
          <a:lstStyle/>
          <a:p>
            <a:pPr marL="12700">
              <a:lnSpc>
                <a:spcPts val="1410"/>
              </a:lnSpc>
            </a:pPr>
            <a:r>
              <a:rPr sz="1200" dirty="0">
                <a:solidFill>
                  <a:srgbClr val="888888"/>
                </a:solidFill>
                <a:latin typeface="Times New Roman"/>
                <a:cs typeface="Times New Roman"/>
              </a:rPr>
              <a:t>Review</a:t>
            </a:r>
            <a:r>
              <a:rPr sz="1200" spc="-30" dirty="0">
                <a:solidFill>
                  <a:srgbClr val="888888"/>
                </a:solidFill>
                <a:latin typeface="Times New Roman"/>
                <a:cs typeface="Times New Roman"/>
              </a:rPr>
              <a:t> </a:t>
            </a:r>
            <a:r>
              <a:rPr sz="1200" spc="-25" dirty="0">
                <a:solidFill>
                  <a:srgbClr val="888888"/>
                </a:solidFill>
                <a:latin typeface="Times New Roman"/>
                <a:cs typeface="Times New Roman"/>
              </a:rPr>
              <a:t>No.</a:t>
            </a:r>
            <a:endParaRPr sz="1200" dirty="0">
              <a:latin typeface="Times New Roman"/>
              <a:cs typeface="Times New Roman"/>
            </a:endParaRPr>
          </a:p>
        </p:txBody>
      </p:sp>
      <p:sp>
        <p:nvSpPr>
          <p:cNvPr id="6" name="object 6"/>
          <p:cNvSpPr txBox="1">
            <a:spLocks noGrp="1"/>
          </p:cNvSpPr>
          <p:nvPr>
            <p:ph type="ftr" sz="quarter" idx="5"/>
          </p:nvPr>
        </p:nvSpPr>
        <p:spPr>
          <a:prstGeom prst="rect">
            <a:avLst/>
          </a:prstGeom>
        </p:spPr>
        <p:txBody>
          <a:bodyPr vert="horz" wrap="square" lIns="0" tIns="0" rIns="0" bIns="0" rtlCol="0">
            <a:spAutoFit/>
          </a:bodyPr>
          <a:lstStyle/>
          <a:p>
            <a:pPr marL="12700">
              <a:lnSpc>
                <a:spcPts val="1410"/>
              </a:lnSpc>
            </a:pPr>
            <a:r>
              <a:t>Batch</a:t>
            </a:r>
            <a:r>
              <a:rPr spc="-55"/>
              <a:t> </a:t>
            </a:r>
            <a:r>
              <a:rPr spc="-25"/>
              <a:t>No.</a:t>
            </a:r>
            <a:endParaRPr spc="-25" dirty="0"/>
          </a:p>
        </p:txBody>
      </p:sp>
      <p:sp>
        <p:nvSpPr>
          <p:cNvPr id="7" name="object 7"/>
          <p:cNvSpPr txBox="1"/>
          <p:nvPr/>
        </p:nvSpPr>
        <p:spPr>
          <a:xfrm>
            <a:off x="6542944" y="6451049"/>
            <a:ext cx="1223010" cy="194310"/>
          </a:xfrm>
          <a:prstGeom prst="rect">
            <a:avLst/>
          </a:prstGeom>
        </p:spPr>
        <p:txBody>
          <a:bodyPr vert="horz" wrap="square" lIns="0" tIns="0" rIns="0" bIns="0" rtlCol="0">
            <a:spAutoFit/>
          </a:bodyPr>
          <a:lstStyle/>
          <a:p>
            <a:pPr marL="12700">
              <a:lnSpc>
                <a:spcPts val="1410"/>
              </a:lnSpc>
            </a:pPr>
            <a:r>
              <a:rPr sz="1200" spc="-10" dirty="0">
                <a:solidFill>
                  <a:srgbClr val="888888"/>
                </a:solidFill>
                <a:latin typeface="Times New Roman"/>
                <a:cs typeface="Times New Roman"/>
              </a:rPr>
              <a:t>Department</a:t>
            </a:r>
            <a:r>
              <a:rPr sz="1200" spc="-30" dirty="0">
                <a:solidFill>
                  <a:srgbClr val="888888"/>
                </a:solidFill>
                <a:latin typeface="Times New Roman"/>
                <a:cs typeface="Times New Roman"/>
              </a:rPr>
              <a:t> </a:t>
            </a:r>
            <a:r>
              <a:rPr sz="1200" dirty="0">
                <a:solidFill>
                  <a:srgbClr val="888888"/>
                </a:solidFill>
                <a:latin typeface="Times New Roman"/>
                <a:cs typeface="Times New Roman"/>
              </a:rPr>
              <a:t>of</a:t>
            </a:r>
            <a:r>
              <a:rPr sz="1200" spc="50" dirty="0">
                <a:solidFill>
                  <a:srgbClr val="888888"/>
                </a:solidFill>
                <a:latin typeface="Times New Roman"/>
                <a:cs typeface="Times New Roman"/>
              </a:rPr>
              <a:t> </a:t>
            </a:r>
            <a:r>
              <a:rPr sz="1200" spc="-25" dirty="0">
                <a:solidFill>
                  <a:srgbClr val="888888"/>
                </a:solidFill>
                <a:latin typeface="Times New Roman"/>
                <a:cs typeface="Times New Roman"/>
              </a:rPr>
              <a:t>CSE</a:t>
            </a:r>
            <a:endParaRPr sz="1200">
              <a:latin typeface="Times New Roman"/>
              <a:cs typeface="Times New Roman"/>
            </a:endParaRPr>
          </a:p>
        </p:txBody>
      </p:sp>
      <p:sp>
        <p:nvSpPr>
          <p:cNvPr id="8" name="object 8"/>
          <p:cNvSpPr txBox="1">
            <a:spLocks noGrp="1"/>
          </p:cNvSpPr>
          <p:nvPr>
            <p:ph type="sldNum" sz="quarter" idx="7"/>
          </p:nvPr>
        </p:nvSpPr>
        <p:spPr>
          <a:prstGeom prst="rect">
            <a:avLst/>
          </a:prstGeom>
        </p:spPr>
        <p:txBody>
          <a:bodyPr vert="horz" wrap="square" lIns="0" tIns="0" rIns="0" bIns="0" rtlCol="0">
            <a:spAutoFit/>
          </a:bodyPr>
          <a:lstStyle/>
          <a:p>
            <a:pPr marL="12700">
              <a:lnSpc>
                <a:spcPts val="1410"/>
              </a:lnSpc>
            </a:pPr>
            <a:fld id="{81D60167-4931-47E6-BA6A-407CBD079E47}" type="slidenum">
              <a:rPr spc="-25" dirty="0"/>
              <a:t>22</a:t>
            </a:fld>
            <a:endParaRPr spc="-25" dirty="0"/>
          </a:p>
        </p:txBody>
      </p:sp>
      <p:sp>
        <p:nvSpPr>
          <p:cNvPr id="3" name="object 3"/>
          <p:cNvSpPr txBox="1"/>
          <p:nvPr/>
        </p:nvSpPr>
        <p:spPr>
          <a:xfrm>
            <a:off x="304800" y="3733800"/>
            <a:ext cx="11582400" cy="2500685"/>
          </a:xfrm>
          <a:prstGeom prst="rect">
            <a:avLst/>
          </a:prstGeom>
        </p:spPr>
        <p:txBody>
          <a:bodyPr vert="horz" wrap="square" lIns="0" tIns="99060" rIns="0" bIns="0" rtlCol="0">
            <a:spAutoFit/>
          </a:bodyPr>
          <a:lstStyle/>
          <a:p>
            <a:pPr marL="12700" algn="just">
              <a:lnSpc>
                <a:spcPct val="100000"/>
              </a:lnSpc>
              <a:spcBef>
                <a:spcPts val="780"/>
              </a:spcBef>
              <a:tabLst>
                <a:tab pos="241300" algn="l"/>
              </a:tabLst>
            </a:pPr>
            <a:r>
              <a:rPr lang="en-US" sz="2600" dirty="0">
                <a:latin typeface="Times New Roman" panose="02020603050405020304" pitchFamily="18" charset="0"/>
                <a:cs typeface="Times New Roman" panose="02020603050405020304" pitchFamily="18" charset="0"/>
              </a:rPr>
              <a:t>The paper's focus on Macro F1 (which balances precision and recall across all classes) and ROC-AUC emphasizes the models' performance in handling the class imbalance and providing balanced classification, which is more clinically meaningful than accuracy alone. While the individual Precision and Recall values are not included in the tables, the high Macro F1-score of the Meta-Ensemble (0.8800) indicates strong performance in both metrics</a:t>
            </a:r>
            <a:endParaRPr sz="2600" dirty="0">
              <a:latin typeface="Times New Roman" panose="02020603050405020304" pitchFamily="18" charset="0"/>
              <a:cs typeface="Times New Roman" panose="02020603050405020304" pitchFamily="18" charset="0"/>
            </a:endParaRPr>
          </a:p>
        </p:txBody>
      </p:sp>
      <p:graphicFrame>
        <p:nvGraphicFramePr>
          <p:cNvPr id="10" name="Content Placeholder 26">
            <a:extLst>
              <a:ext uri="{FF2B5EF4-FFF2-40B4-BE49-F238E27FC236}">
                <a16:creationId xmlns:a16="http://schemas.microsoft.com/office/drawing/2014/main" id="{3F77CEBD-EE4E-B606-7CB5-50721A470CA3}"/>
              </a:ext>
            </a:extLst>
          </p:cNvPr>
          <p:cNvGraphicFramePr>
            <a:graphicFrameLocks/>
          </p:cNvGraphicFramePr>
          <p:nvPr>
            <p:extLst>
              <p:ext uri="{D42A27DB-BD31-4B8C-83A1-F6EECF244321}">
                <p14:modId xmlns:p14="http://schemas.microsoft.com/office/powerpoint/2010/main" val="3267627357"/>
              </p:ext>
            </p:extLst>
          </p:nvPr>
        </p:nvGraphicFramePr>
        <p:xfrm>
          <a:off x="1790699" y="1214592"/>
          <a:ext cx="8610600" cy="2519208"/>
        </p:xfrm>
        <a:graphic>
          <a:graphicData uri="http://schemas.openxmlformats.org/drawingml/2006/table">
            <a:tbl>
              <a:tblPr firstRow="1" bandRow="1">
                <a:tableStyleId>{17292A2E-F333-43FB-9621-5CBBE7FDCDCB}</a:tableStyleId>
              </a:tblPr>
              <a:tblGrid>
                <a:gridCol w="2895600">
                  <a:extLst>
                    <a:ext uri="{9D8B030D-6E8A-4147-A177-3AD203B41FA5}">
                      <a16:colId xmlns:a16="http://schemas.microsoft.com/office/drawing/2014/main" val="20000"/>
                    </a:ext>
                  </a:extLst>
                </a:gridCol>
                <a:gridCol w="1752600">
                  <a:extLst>
                    <a:ext uri="{9D8B030D-6E8A-4147-A177-3AD203B41FA5}">
                      <a16:colId xmlns:a16="http://schemas.microsoft.com/office/drawing/2014/main" val="20001"/>
                    </a:ext>
                  </a:extLst>
                </a:gridCol>
                <a:gridCol w="1809750">
                  <a:extLst>
                    <a:ext uri="{9D8B030D-6E8A-4147-A177-3AD203B41FA5}">
                      <a16:colId xmlns:a16="http://schemas.microsoft.com/office/drawing/2014/main" val="20002"/>
                    </a:ext>
                  </a:extLst>
                </a:gridCol>
                <a:gridCol w="2152650">
                  <a:extLst>
                    <a:ext uri="{9D8B030D-6E8A-4147-A177-3AD203B41FA5}">
                      <a16:colId xmlns:a16="http://schemas.microsoft.com/office/drawing/2014/main" val="20003"/>
                    </a:ext>
                  </a:extLst>
                </a:gridCol>
              </a:tblGrid>
              <a:tr h="396949">
                <a:tc>
                  <a:txBody>
                    <a:bodyPr/>
                    <a:lstStyle/>
                    <a:p>
                      <a:pPr algn="ctr" rtl="0">
                        <a:buNone/>
                      </a:pPr>
                      <a:r>
                        <a:rPr lang="en-IN" sz="2000" b="1" dirty="0">
                          <a:solidFill>
                            <a:srgbClr val="1B1C1D"/>
                          </a:solidFill>
                          <a:effectLst/>
                          <a:latin typeface="Times New Roman" panose="02020603050405020304" pitchFamily="18" charset="0"/>
                          <a:cs typeface="Times New Roman" panose="02020603050405020304" pitchFamily="18" charset="0"/>
                        </a:rPr>
                        <a:t>Method</a:t>
                      </a:r>
                    </a:p>
                  </a:txBody>
                  <a:tcPr marT="60960" marB="60960" anchor="ctr">
                    <a:lnB w="12700" cap="flat" cmpd="sng" algn="ctr">
                      <a:solidFill>
                        <a:schemeClr val="tx1"/>
                      </a:solidFill>
                      <a:prstDash val="solid"/>
                      <a:round/>
                      <a:headEnd type="none" w="med" len="med"/>
                      <a:tailEnd type="none" w="med" len="med"/>
                    </a:lnB>
                    <a:solidFill>
                      <a:srgbClr val="FFC000"/>
                    </a:solidFill>
                  </a:tcPr>
                </a:tc>
                <a:tc>
                  <a:txBody>
                    <a:bodyPr/>
                    <a:lstStyle/>
                    <a:p>
                      <a:pPr algn="ctr" rtl="0">
                        <a:buNone/>
                      </a:pPr>
                      <a:r>
                        <a:rPr lang="en-IN" sz="2000" b="1" dirty="0">
                          <a:solidFill>
                            <a:srgbClr val="1B1C1D"/>
                          </a:solidFill>
                          <a:effectLst/>
                          <a:latin typeface="Times New Roman" panose="02020603050405020304" pitchFamily="18" charset="0"/>
                          <a:cs typeface="Times New Roman" panose="02020603050405020304" pitchFamily="18" charset="0"/>
                        </a:rPr>
                        <a:t>Accuracy (%)</a:t>
                      </a:r>
                    </a:p>
                  </a:txBody>
                  <a:tcPr marT="60960" marB="60960" anchor="ctr">
                    <a:lnB w="12700" cap="flat" cmpd="sng" algn="ctr">
                      <a:solidFill>
                        <a:schemeClr val="tx1"/>
                      </a:solidFill>
                      <a:prstDash val="solid"/>
                      <a:round/>
                      <a:headEnd type="none" w="med" len="med"/>
                      <a:tailEnd type="none" w="med" len="med"/>
                    </a:lnB>
                    <a:solidFill>
                      <a:srgbClr val="FFC000"/>
                    </a:solidFill>
                  </a:tcPr>
                </a:tc>
                <a:tc>
                  <a:txBody>
                    <a:bodyPr/>
                    <a:lstStyle/>
                    <a:p>
                      <a:pPr algn="ctr" rtl="0">
                        <a:buNone/>
                      </a:pPr>
                      <a:r>
                        <a:rPr lang="en-IN" sz="2000" b="1">
                          <a:solidFill>
                            <a:srgbClr val="1B1C1D"/>
                          </a:solidFill>
                          <a:effectLst/>
                          <a:latin typeface="Times New Roman" panose="02020603050405020304" pitchFamily="18" charset="0"/>
                          <a:cs typeface="Times New Roman" panose="02020603050405020304" pitchFamily="18" charset="0"/>
                        </a:rPr>
                        <a:t>Macro F1</a:t>
                      </a:r>
                    </a:p>
                  </a:txBody>
                  <a:tcPr marT="60960" marB="60960" anchor="ctr">
                    <a:lnB w="12700" cap="flat" cmpd="sng" algn="ctr">
                      <a:solidFill>
                        <a:schemeClr val="tx1"/>
                      </a:solidFill>
                      <a:prstDash val="solid"/>
                      <a:round/>
                      <a:headEnd type="none" w="med" len="med"/>
                      <a:tailEnd type="none" w="med" len="med"/>
                    </a:lnB>
                    <a:solidFill>
                      <a:srgbClr val="FFC000"/>
                    </a:solidFill>
                  </a:tcPr>
                </a:tc>
                <a:tc>
                  <a:txBody>
                    <a:bodyPr/>
                    <a:lstStyle/>
                    <a:p>
                      <a:pPr algn="ctr" rtl="0">
                        <a:buNone/>
                      </a:pPr>
                      <a:r>
                        <a:rPr lang="en-IN" sz="2000" b="1" dirty="0">
                          <a:solidFill>
                            <a:srgbClr val="1B1C1D"/>
                          </a:solidFill>
                          <a:effectLst/>
                          <a:latin typeface="Times New Roman" panose="02020603050405020304" pitchFamily="18" charset="0"/>
                          <a:cs typeface="Times New Roman" panose="02020603050405020304" pitchFamily="18" charset="0"/>
                        </a:rPr>
                        <a:t>ROC-AUC</a:t>
                      </a:r>
                    </a:p>
                  </a:txBody>
                  <a:tcPr marT="60960" marB="60960" anchor="ctr">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0001"/>
                  </a:ext>
                </a:extLst>
              </a:tr>
              <a:tr h="680484">
                <a:tc>
                  <a:txBody>
                    <a:bodyPr/>
                    <a:lstStyle/>
                    <a:p>
                      <a:pPr algn="ctr" rtl="0">
                        <a:buNone/>
                      </a:pPr>
                      <a:r>
                        <a:rPr lang="en-IN" sz="2000" b="1">
                          <a:solidFill>
                            <a:srgbClr val="1B1C1D"/>
                          </a:solidFill>
                          <a:effectLst/>
                          <a:latin typeface="Times New Roman" panose="02020603050405020304" pitchFamily="18" charset="0"/>
                          <a:cs typeface="Times New Roman" panose="02020603050405020304" pitchFamily="18" charset="0"/>
                        </a:rPr>
                        <a:t>EfficientFormer V2</a:t>
                      </a:r>
                    </a:p>
                  </a:txBody>
                  <a:tcPr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buNone/>
                      </a:pPr>
                      <a:r>
                        <a:rPr lang="en-IN" sz="2000" b="1" dirty="0">
                          <a:solidFill>
                            <a:srgbClr val="1B1C1D"/>
                          </a:solidFill>
                          <a:effectLst/>
                          <a:latin typeface="Times New Roman" panose="02020603050405020304" pitchFamily="18" charset="0"/>
                          <a:cs typeface="Times New Roman" panose="02020603050405020304" pitchFamily="18" charset="0"/>
                        </a:rPr>
                        <a:t>89.77</a:t>
                      </a:r>
                    </a:p>
                  </a:txBody>
                  <a:tcPr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buNone/>
                      </a:pPr>
                      <a:r>
                        <a:rPr lang="en-IN" sz="2000" b="1">
                          <a:solidFill>
                            <a:srgbClr val="1B1C1D"/>
                          </a:solidFill>
                          <a:effectLst/>
                          <a:latin typeface="Times New Roman" panose="02020603050405020304" pitchFamily="18" charset="0"/>
                          <a:cs typeface="Times New Roman" panose="02020603050405020304" pitchFamily="18" charset="0"/>
                        </a:rPr>
                        <a:t>0.8295</a:t>
                      </a:r>
                    </a:p>
                  </a:txBody>
                  <a:tcPr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buNone/>
                      </a:pPr>
                      <a:r>
                        <a:rPr lang="en-IN" sz="2000" b="1" dirty="0">
                          <a:solidFill>
                            <a:srgbClr val="1B1C1D"/>
                          </a:solidFill>
                          <a:effectLst/>
                          <a:latin typeface="Times New Roman" panose="02020603050405020304" pitchFamily="18" charset="0"/>
                          <a:cs typeface="Times New Roman" panose="02020603050405020304" pitchFamily="18" charset="0"/>
                        </a:rPr>
                        <a:t>0.964</a:t>
                      </a:r>
                    </a:p>
                  </a:txBody>
                  <a:tcPr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21748380"/>
                  </a:ext>
                </a:extLst>
              </a:tr>
              <a:tr h="680484">
                <a:tc>
                  <a:txBody>
                    <a:bodyPr/>
                    <a:lstStyle/>
                    <a:p>
                      <a:pPr algn="ctr" rtl="0">
                        <a:buNone/>
                      </a:pPr>
                      <a:r>
                        <a:rPr lang="en-IN" sz="2000" b="1">
                          <a:solidFill>
                            <a:srgbClr val="1B1C1D"/>
                          </a:solidFill>
                          <a:effectLst/>
                          <a:latin typeface="Times New Roman" panose="02020603050405020304" pitchFamily="18" charset="0"/>
                          <a:cs typeface="Times New Roman" panose="02020603050405020304" pitchFamily="18" charset="0"/>
                        </a:rPr>
                        <a:t>Swin Tiny Transformer</a:t>
                      </a:r>
                    </a:p>
                  </a:txBody>
                  <a:tcPr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buNone/>
                      </a:pPr>
                      <a:r>
                        <a:rPr lang="en-IN" sz="2000" b="1" dirty="0">
                          <a:solidFill>
                            <a:srgbClr val="1B1C1D"/>
                          </a:solidFill>
                          <a:effectLst/>
                          <a:latin typeface="Times New Roman" panose="02020603050405020304" pitchFamily="18" charset="0"/>
                          <a:cs typeface="Times New Roman" panose="02020603050405020304" pitchFamily="18" charset="0"/>
                        </a:rPr>
                        <a:t>90.01</a:t>
                      </a:r>
                    </a:p>
                  </a:txBody>
                  <a:tcPr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buNone/>
                      </a:pPr>
                      <a:r>
                        <a:rPr lang="en-IN" sz="2000" b="1" dirty="0">
                          <a:solidFill>
                            <a:srgbClr val="1B1C1D"/>
                          </a:solidFill>
                          <a:effectLst/>
                          <a:latin typeface="Times New Roman" panose="02020603050405020304" pitchFamily="18" charset="0"/>
                          <a:cs typeface="Times New Roman" panose="02020603050405020304" pitchFamily="18" charset="0"/>
                        </a:rPr>
                        <a:t>0.8396</a:t>
                      </a:r>
                    </a:p>
                  </a:txBody>
                  <a:tcPr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buNone/>
                      </a:pPr>
                      <a:r>
                        <a:rPr lang="en-IN" sz="2000" b="1" dirty="0">
                          <a:solidFill>
                            <a:srgbClr val="1B1C1D"/>
                          </a:solidFill>
                          <a:effectLst/>
                          <a:latin typeface="Times New Roman" panose="02020603050405020304" pitchFamily="18" charset="0"/>
                          <a:cs typeface="Times New Roman" panose="02020603050405020304" pitchFamily="18" charset="0"/>
                        </a:rPr>
                        <a:t>0.986</a:t>
                      </a:r>
                    </a:p>
                  </a:txBody>
                  <a:tcPr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680484">
                <a:tc>
                  <a:txBody>
                    <a:bodyPr/>
                    <a:lstStyle/>
                    <a:p>
                      <a:pPr algn="ctr" rtl="0">
                        <a:buNone/>
                      </a:pPr>
                      <a:r>
                        <a:rPr lang="en-IN" sz="2000" b="1">
                          <a:solidFill>
                            <a:srgbClr val="1B1C1D"/>
                          </a:solidFill>
                          <a:effectLst/>
                          <a:latin typeface="Times New Roman" panose="02020603050405020304" pitchFamily="18" charset="0"/>
                          <a:cs typeface="Times New Roman" panose="02020603050405020304" pitchFamily="18" charset="0"/>
                        </a:rPr>
                        <a:t>Meta-Ensemble (LogReg)</a:t>
                      </a:r>
                    </a:p>
                  </a:txBody>
                  <a:tcPr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buNone/>
                      </a:pPr>
                      <a:r>
                        <a:rPr lang="en-IN" sz="2000" b="1">
                          <a:solidFill>
                            <a:srgbClr val="1B1C1D"/>
                          </a:solidFill>
                          <a:effectLst/>
                          <a:latin typeface="Times New Roman" panose="02020603050405020304" pitchFamily="18" charset="0"/>
                          <a:cs typeface="Times New Roman" panose="02020603050405020304" pitchFamily="18" charset="0"/>
                        </a:rPr>
                        <a:t>89.02</a:t>
                      </a:r>
                    </a:p>
                  </a:txBody>
                  <a:tcPr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buNone/>
                      </a:pPr>
                      <a:r>
                        <a:rPr lang="en-IN" sz="2000" b="1">
                          <a:solidFill>
                            <a:srgbClr val="1B1C1D"/>
                          </a:solidFill>
                          <a:effectLst/>
                          <a:latin typeface="Times New Roman" panose="02020603050405020304" pitchFamily="18" charset="0"/>
                          <a:cs typeface="Times New Roman" panose="02020603050405020304" pitchFamily="18" charset="0"/>
                        </a:rPr>
                        <a:t>0.8800</a:t>
                      </a:r>
                    </a:p>
                  </a:txBody>
                  <a:tcPr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buNone/>
                      </a:pPr>
                      <a:r>
                        <a:rPr lang="en-IN" sz="2000" b="1" dirty="0">
                          <a:solidFill>
                            <a:srgbClr val="1B1C1D"/>
                          </a:solidFill>
                          <a:effectLst/>
                          <a:latin typeface="Times New Roman" panose="02020603050405020304" pitchFamily="18" charset="0"/>
                          <a:cs typeface="Times New Roman" panose="02020603050405020304" pitchFamily="18" charset="0"/>
                        </a:rPr>
                        <a:t>0.9814</a:t>
                      </a:r>
                    </a:p>
                  </a:txBody>
                  <a:tcPr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419EB7-D016-F3BB-788E-5B7F40259186}"/>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30665AEB-074E-66B9-8EA9-E0DC06619973}"/>
              </a:ext>
            </a:extLst>
          </p:cNvPr>
          <p:cNvSpPr txBox="1">
            <a:spLocks noGrp="1"/>
          </p:cNvSpPr>
          <p:nvPr>
            <p:ph type="title"/>
          </p:nvPr>
        </p:nvSpPr>
        <p:spPr>
          <a:prstGeom prst="rect">
            <a:avLst/>
          </a:prstGeom>
        </p:spPr>
        <p:txBody>
          <a:bodyPr vert="horz" wrap="square" lIns="0" tIns="262889" rIns="0" bIns="0" rtlCol="0">
            <a:spAutoFit/>
          </a:bodyPr>
          <a:lstStyle/>
          <a:p>
            <a:pPr marL="2231390">
              <a:lnSpc>
                <a:spcPct val="100000"/>
              </a:lnSpc>
              <a:spcBef>
                <a:spcPts val="130"/>
              </a:spcBef>
            </a:pPr>
            <a:r>
              <a:rPr spc="-10" dirty="0"/>
              <a:t>R</a:t>
            </a:r>
            <a:r>
              <a:rPr spc="75" dirty="0"/>
              <a:t>E</a:t>
            </a:r>
            <a:r>
              <a:rPr spc="-30" dirty="0"/>
              <a:t>S</a:t>
            </a:r>
            <a:r>
              <a:rPr spc="60" dirty="0"/>
              <a:t>U</a:t>
            </a:r>
            <a:r>
              <a:rPr spc="-445" dirty="0"/>
              <a:t>L</a:t>
            </a:r>
            <a:r>
              <a:rPr spc="5" dirty="0"/>
              <a:t>T</a:t>
            </a:r>
            <a:r>
              <a:rPr spc="35" dirty="0"/>
              <a:t>S</a:t>
            </a:r>
            <a:r>
              <a:rPr spc="-215" dirty="0"/>
              <a:t> </a:t>
            </a:r>
            <a:r>
              <a:rPr dirty="0"/>
              <a:t>&amp;</a:t>
            </a:r>
            <a:r>
              <a:rPr spc="-285" dirty="0"/>
              <a:t> </a:t>
            </a:r>
            <a:r>
              <a:rPr spc="-25" dirty="0"/>
              <a:t>ANALYSIS</a:t>
            </a:r>
          </a:p>
        </p:txBody>
      </p:sp>
      <p:sp>
        <p:nvSpPr>
          <p:cNvPr id="4" name="object 4">
            <a:extLst>
              <a:ext uri="{FF2B5EF4-FFF2-40B4-BE49-F238E27FC236}">
                <a16:creationId xmlns:a16="http://schemas.microsoft.com/office/drawing/2014/main" id="{284D4228-0806-336D-3180-39AEE5124F7A}"/>
              </a:ext>
            </a:extLst>
          </p:cNvPr>
          <p:cNvSpPr txBox="1">
            <a:spLocks noGrp="1"/>
          </p:cNvSpPr>
          <p:nvPr>
            <p:ph type="dt" sz="half" idx="6"/>
          </p:nvPr>
        </p:nvSpPr>
        <p:spPr>
          <a:xfrm>
            <a:off x="917575" y="6451049"/>
            <a:ext cx="737235" cy="359073"/>
          </a:xfrm>
          <a:prstGeom prst="rect">
            <a:avLst/>
          </a:prstGeom>
        </p:spPr>
        <p:txBody>
          <a:bodyPr vert="horz" wrap="square" lIns="0" tIns="0" rIns="0" bIns="0" rtlCol="0">
            <a:spAutoFit/>
          </a:bodyPr>
          <a:lstStyle/>
          <a:p>
            <a:pPr marL="12700">
              <a:lnSpc>
                <a:spcPts val="1410"/>
              </a:lnSpc>
            </a:pPr>
            <a:r>
              <a:rPr lang="en-US" spc="-10" dirty="0"/>
              <a:t>05-12-</a:t>
            </a:r>
            <a:r>
              <a:rPr lang="en-US" spc="-20" dirty="0"/>
              <a:t>2025</a:t>
            </a:r>
          </a:p>
          <a:p>
            <a:pPr marL="12700">
              <a:lnSpc>
                <a:spcPts val="1410"/>
              </a:lnSpc>
            </a:pPr>
            <a:endParaRPr lang="en-US" spc="-20" dirty="0"/>
          </a:p>
        </p:txBody>
      </p:sp>
      <p:sp>
        <p:nvSpPr>
          <p:cNvPr id="5" name="object 5">
            <a:extLst>
              <a:ext uri="{FF2B5EF4-FFF2-40B4-BE49-F238E27FC236}">
                <a16:creationId xmlns:a16="http://schemas.microsoft.com/office/drawing/2014/main" id="{98527722-B8CD-A7A1-C6EE-6FA8C405DCB1}"/>
              </a:ext>
            </a:extLst>
          </p:cNvPr>
          <p:cNvSpPr txBox="1"/>
          <p:nvPr/>
        </p:nvSpPr>
        <p:spPr>
          <a:xfrm>
            <a:off x="4429378" y="6451049"/>
            <a:ext cx="758825" cy="194310"/>
          </a:xfrm>
          <a:prstGeom prst="rect">
            <a:avLst/>
          </a:prstGeom>
        </p:spPr>
        <p:txBody>
          <a:bodyPr vert="horz" wrap="square" lIns="0" tIns="0" rIns="0" bIns="0" rtlCol="0">
            <a:spAutoFit/>
          </a:bodyPr>
          <a:lstStyle/>
          <a:p>
            <a:pPr marL="12700">
              <a:lnSpc>
                <a:spcPts val="1410"/>
              </a:lnSpc>
            </a:pPr>
            <a:r>
              <a:rPr sz="1200" dirty="0">
                <a:solidFill>
                  <a:srgbClr val="888888"/>
                </a:solidFill>
                <a:latin typeface="Times New Roman"/>
                <a:cs typeface="Times New Roman"/>
              </a:rPr>
              <a:t>Review</a:t>
            </a:r>
            <a:r>
              <a:rPr sz="1200" spc="-30" dirty="0">
                <a:solidFill>
                  <a:srgbClr val="888888"/>
                </a:solidFill>
                <a:latin typeface="Times New Roman"/>
                <a:cs typeface="Times New Roman"/>
              </a:rPr>
              <a:t> </a:t>
            </a:r>
            <a:r>
              <a:rPr sz="1200" spc="-25" dirty="0">
                <a:solidFill>
                  <a:srgbClr val="888888"/>
                </a:solidFill>
                <a:latin typeface="Times New Roman"/>
                <a:cs typeface="Times New Roman"/>
              </a:rPr>
              <a:t>No.</a:t>
            </a:r>
            <a:endParaRPr sz="1200" dirty="0">
              <a:latin typeface="Times New Roman"/>
              <a:cs typeface="Times New Roman"/>
            </a:endParaRPr>
          </a:p>
        </p:txBody>
      </p:sp>
      <p:sp>
        <p:nvSpPr>
          <p:cNvPr id="6" name="object 6">
            <a:extLst>
              <a:ext uri="{FF2B5EF4-FFF2-40B4-BE49-F238E27FC236}">
                <a16:creationId xmlns:a16="http://schemas.microsoft.com/office/drawing/2014/main" id="{A683CC8D-58DA-6821-E32F-40CF90C38AB7}"/>
              </a:ext>
            </a:extLst>
          </p:cNvPr>
          <p:cNvSpPr txBox="1">
            <a:spLocks noGrp="1"/>
          </p:cNvSpPr>
          <p:nvPr>
            <p:ph type="ftr" sz="quarter" idx="5"/>
          </p:nvPr>
        </p:nvSpPr>
        <p:spPr>
          <a:prstGeom prst="rect">
            <a:avLst/>
          </a:prstGeom>
        </p:spPr>
        <p:txBody>
          <a:bodyPr vert="horz" wrap="square" lIns="0" tIns="0" rIns="0" bIns="0" rtlCol="0">
            <a:spAutoFit/>
          </a:bodyPr>
          <a:lstStyle/>
          <a:p>
            <a:pPr marL="12700">
              <a:lnSpc>
                <a:spcPts val="1410"/>
              </a:lnSpc>
            </a:pPr>
            <a:r>
              <a:t>Batch</a:t>
            </a:r>
            <a:r>
              <a:rPr spc="-55"/>
              <a:t> </a:t>
            </a:r>
            <a:r>
              <a:rPr spc="-25"/>
              <a:t>No.</a:t>
            </a:r>
            <a:endParaRPr spc="-25" dirty="0"/>
          </a:p>
        </p:txBody>
      </p:sp>
      <p:sp>
        <p:nvSpPr>
          <p:cNvPr id="7" name="object 7">
            <a:extLst>
              <a:ext uri="{FF2B5EF4-FFF2-40B4-BE49-F238E27FC236}">
                <a16:creationId xmlns:a16="http://schemas.microsoft.com/office/drawing/2014/main" id="{2DC7886E-0970-56C6-F1A9-75F690D29251}"/>
              </a:ext>
            </a:extLst>
          </p:cNvPr>
          <p:cNvSpPr txBox="1"/>
          <p:nvPr/>
        </p:nvSpPr>
        <p:spPr>
          <a:xfrm>
            <a:off x="6542944" y="6451049"/>
            <a:ext cx="1223010" cy="194310"/>
          </a:xfrm>
          <a:prstGeom prst="rect">
            <a:avLst/>
          </a:prstGeom>
        </p:spPr>
        <p:txBody>
          <a:bodyPr vert="horz" wrap="square" lIns="0" tIns="0" rIns="0" bIns="0" rtlCol="0">
            <a:spAutoFit/>
          </a:bodyPr>
          <a:lstStyle/>
          <a:p>
            <a:pPr marL="12700">
              <a:lnSpc>
                <a:spcPts val="1410"/>
              </a:lnSpc>
            </a:pPr>
            <a:r>
              <a:rPr sz="1200" spc="-10" dirty="0">
                <a:solidFill>
                  <a:srgbClr val="888888"/>
                </a:solidFill>
                <a:latin typeface="Times New Roman"/>
                <a:cs typeface="Times New Roman"/>
              </a:rPr>
              <a:t>Department</a:t>
            </a:r>
            <a:r>
              <a:rPr sz="1200" spc="-30" dirty="0">
                <a:solidFill>
                  <a:srgbClr val="888888"/>
                </a:solidFill>
                <a:latin typeface="Times New Roman"/>
                <a:cs typeface="Times New Roman"/>
              </a:rPr>
              <a:t> </a:t>
            </a:r>
            <a:r>
              <a:rPr sz="1200" dirty="0">
                <a:solidFill>
                  <a:srgbClr val="888888"/>
                </a:solidFill>
                <a:latin typeface="Times New Roman"/>
                <a:cs typeface="Times New Roman"/>
              </a:rPr>
              <a:t>of</a:t>
            </a:r>
            <a:r>
              <a:rPr sz="1200" spc="50" dirty="0">
                <a:solidFill>
                  <a:srgbClr val="888888"/>
                </a:solidFill>
                <a:latin typeface="Times New Roman"/>
                <a:cs typeface="Times New Roman"/>
              </a:rPr>
              <a:t> </a:t>
            </a:r>
            <a:r>
              <a:rPr sz="1200" spc="-25" dirty="0">
                <a:solidFill>
                  <a:srgbClr val="888888"/>
                </a:solidFill>
                <a:latin typeface="Times New Roman"/>
                <a:cs typeface="Times New Roman"/>
              </a:rPr>
              <a:t>CSE</a:t>
            </a:r>
            <a:endParaRPr sz="1200">
              <a:latin typeface="Times New Roman"/>
              <a:cs typeface="Times New Roman"/>
            </a:endParaRPr>
          </a:p>
        </p:txBody>
      </p:sp>
      <p:sp>
        <p:nvSpPr>
          <p:cNvPr id="8" name="object 8">
            <a:extLst>
              <a:ext uri="{FF2B5EF4-FFF2-40B4-BE49-F238E27FC236}">
                <a16:creationId xmlns:a16="http://schemas.microsoft.com/office/drawing/2014/main" id="{946181C1-D8D8-CACA-DDE8-47AE50B5255E}"/>
              </a:ext>
            </a:extLst>
          </p:cNvPr>
          <p:cNvSpPr txBox="1">
            <a:spLocks noGrp="1"/>
          </p:cNvSpPr>
          <p:nvPr>
            <p:ph type="sldNum" sz="quarter" idx="7"/>
          </p:nvPr>
        </p:nvSpPr>
        <p:spPr>
          <a:prstGeom prst="rect">
            <a:avLst/>
          </a:prstGeom>
        </p:spPr>
        <p:txBody>
          <a:bodyPr vert="horz" wrap="square" lIns="0" tIns="0" rIns="0" bIns="0" rtlCol="0">
            <a:spAutoFit/>
          </a:bodyPr>
          <a:lstStyle/>
          <a:p>
            <a:pPr marL="12700">
              <a:lnSpc>
                <a:spcPts val="1410"/>
              </a:lnSpc>
            </a:pPr>
            <a:fld id="{81D60167-4931-47E6-BA6A-407CBD079E47}" type="slidenum">
              <a:rPr spc="-25" dirty="0"/>
              <a:t>23</a:t>
            </a:fld>
            <a:endParaRPr spc="-25" dirty="0"/>
          </a:p>
        </p:txBody>
      </p:sp>
      <p:sp>
        <p:nvSpPr>
          <p:cNvPr id="9" name="Rectangle 8">
            <a:extLst>
              <a:ext uri="{FF2B5EF4-FFF2-40B4-BE49-F238E27FC236}">
                <a16:creationId xmlns:a16="http://schemas.microsoft.com/office/drawing/2014/main" id="{D48CDD14-189D-462A-C15C-291EFC50091F}"/>
              </a:ext>
            </a:extLst>
          </p:cNvPr>
          <p:cNvSpPr/>
          <p:nvPr/>
        </p:nvSpPr>
        <p:spPr>
          <a:xfrm>
            <a:off x="214614" y="1981200"/>
            <a:ext cx="4997703" cy="3693319"/>
          </a:xfrm>
          <a:prstGeom prst="rect">
            <a:avLst/>
          </a:prstGeom>
        </p:spPr>
        <p:txBody>
          <a:bodyPr wrap="square">
            <a:spAutoFit/>
          </a:bodyPr>
          <a:lstStyle/>
          <a:p>
            <a:pPr marL="342900" indent="-342900" algn="just">
              <a:buFont typeface="Arial" panose="020B0604020202020204" pitchFamily="34" charset="0"/>
              <a:buChar char="•"/>
            </a:pPr>
            <a:r>
              <a:rPr lang="en-US" sz="2600" dirty="0">
                <a:latin typeface="Times New Roman" panose="02020603050405020304" pitchFamily="18" charset="0"/>
                <a:cs typeface="Times New Roman" panose="02020603050405020304" pitchFamily="18" charset="0"/>
              </a:rPr>
              <a:t>Accuracy improved steadily over epochs.</a:t>
            </a:r>
          </a:p>
          <a:p>
            <a:pPr marL="342900" indent="-342900" algn="just">
              <a:buFont typeface="Arial" panose="020B0604020202020204" pitchFamily="34" charset="0"/>
              <a:buChar char="•"/>
            </a:pPr>
            <a:r>
              <a:rPr lang="en-US" sz="2600" dirty="0">
                <a:latin typeface="Times New Roman" panose="02020603050405020304" pitchFamily="18" charset="0"/>
                <a:cs typeface="Times New Roman" panose="02020603050405020304" pitchFamily="18" charset="0"/>
              </a:rPr>
              <a:t>The close alignment between training and validation curves indicates effective generalization and minimal overfitting.</a:t>
            </a:r>
          </a:p>
          <a:p>
            <a:pPr algn="just"/>
            <a:endParaRPr lang="en-US" sz="2600" dirty="0">
              <a:latin typeface="Times New Roman" panose="02020603050405020304" pitchFamily="18" charset="0"/>
              <a:cs typeface="Times New Roman" panose="02020603050405020304" pitchFamily="18" charset="0"/>
            </a:endParaRPr>
          </a:p>
          <a:p>
            <a:pPr algn="just"/>
            <a:endParaRPr lang="en-US" sz="2600" dirty="0">
              <a:latin typeface="Times New Roman" panose="02020603050405020304" pitchFamily="18" charset="0"/>
              <a:cs typeface="Times New Roman" panose="02020603050405020304" pitchFamily="18" charset="0"/>
            </a:endParaRPr>
          </a:p>
          <a:p>
            <a:pPr algn="just"/>
            <a:endParaRPr lang="en-IN" sz="2600" dirty="0">
              <a:latin typeface="Times New Roman" panose="02020603050405020304" pitchFamily="18" charset="0"/>
              <a:cs typeface="Times New Roman" panose="02020603050405020304" pitchFamily="18" charset="0"/>
            </a:endParaRPr>
          </a:p>
        </p:txBody>
      </p:sp>
      <p:pic>
        <p:nvPicPr>
          <p:cNvPr id="18" name="Picture 17">
            <a:extLst>
              <a:ext uri="{FF2B5EF4-FFF2-40B4-BE49-F238E27FC236}">
                <a16:creationId xmlns:a16="http://schemas.microsoft.com/office/drawing/2014/main" id="{AEEAD3F5-C24A-E70B-89F3-051D17254C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0" y="1397853"/>
            <a:ext cx="6667500" cy="4476750"/>
          </a:xfrm>
          <a:prstGeom prst="rect">
            <a:avLst/>
          </a:prstGeom>
        </p:spPr>
      </p:pic>
    </p:spTree>
    <p:extLst>
      <p:ext uri="{BB962C8B-B14F-4D97-AF65-F5344CB8AC3E}">
        <p14:creationId xmlns:p14="http://schemas.microsoft.com/office/powerpoint/2010/main" val="28613998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96D946-C121-AB29-3D1E-DD2F231092C3}"/>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08C06364-49E7-8B2E-D611-3FEAC9A60136}"/>
              </a:ext>
            </a:extLst>
          </p:cNvPr>
          <p:cNvSpPr txBox="1">
            <a:spLocks noGrp="1"/>
          </p:cNvSpPr>
          <p:nvPr>
            <p:ph type="title"/>
          </p:nvPr>
        </p:nvSpPr>
        <p:spPr>
          <a:prstGeom prst="rect">
            <a:avLst/>
          </a:prstGeom>
        </p:spPr>
        <p:txBody>
          <a:bodyPr vert="horz" wrap="square" lIns="0" tIns="262889" rIns="0" bIns="0" rtlCol="0">
            <a:spAutoFit/>
          </a:bodyPr>
          <a:lstStyle/>
          <a:p>
            <a:pPr marL="2231390">
              <a:lnSpc>
                <a:spcPct val="100000"/>
              </a:lnSpc>
              <a:spcBef>
                <a:spcPts val="130"/>
              </a:spcBef>
            </a:pPr>
            <a:r>
              <a:rPr spc="-10" dirty="0"/>
              <a:t>R</a:t>
            </a:r>
            <a:r>
              <a:rPr spc="75" dirty="0"/>
              <a:t>E</a:t>
            </a:r>
            <a:r>
              <a:rPr spc="-30" dirty="0"/>
              <a:t>S</a:t>
            </a:r>
            <a:r>
              <a:rPr spc="60" dirty="0"/>
              <a:t>U</a:t>
            </a:r>
            <a:r>
              <a:rPr spc="-445" dirty="0"/>
              <a:t>L</a:t>
            </a:r>
            <a:r>
              <a:rPr spc="5" dirty="0"/>
              <a:t>T</a:t>
            </a:r>
            <a:r>
              <a:rPr spc="35" dirty="0"/>
              <a:t>S</a:t>
            </a:r>
            <a:r>
              <a:rPr spc="-215" dirty="0"/>
              <a:t> </a:t>
            </a:r>
            <a:r>
              <a:rPr dirty="0"/>
              <a:t>&amp;</a:t>
            </a:r>
            <a:r>
              <a:rPr spc="-285" dirty="0"/>
              <a:t> </a:t>
            </a:r>
            <a:r>
              <a:rPr spc="-25" dirty="0"/>
              <a:t>ANALYSIS</a:t>
            </a:r>
          </a:p>
        </p:txBody>
      </p:sp>
      <p:sp>
        <p:nvSpPr>
          <p:cNvPr id="4" name="object 4">
            <a:extLst>
              <a:ext uri="{FF2B5EF4-FFF2-40B4-BE49-F238E27FC236}">
                <a16:creationId xmlns:a16="http://schemas.microsoft.com/office/drawing/2014/main" id="{3D15CC22-CEC9-C11C-3A44-6E3ACACFEB7B}"/>
              </a:ext>
            </a:extLst>
          </p:cNvPr>
          <p:cNvSpPr txBox="1">
            <a:spLocks noGrp="1"/>
          </p:cNvSpPr>
          <p:nvPr>
            <p:ph type="dt" sz="half" idx="6"/>
          </p:nvPr>
        </p:nvSpPr>
        <p:spPr>
          <a:xfrm>
            <a:off x="917575" y="6451049"/>
            <a:ext cx="737235" cy="359073"/>
          </a:xfrm>
          <a:prstGeom prst="rect">
            <a:avLst/>
          </a:prstGeom>
        </p:spPr>
        <p:txBody>
          <a:bodyPr vert="horz" wrap="square" lIns="0" tIns="0" rIns="0" bIns="0" rtlCol="0">
            <a:spAutoFit/>
          </a:bodyPr>
          <a:lstStyle/>
          <a:p>
            <a:pPr marL="12700">
              <a:lnSpc>
                <a:spcPts val="1410"/>
              </a:lnSpc>
            </a:pPr>
            <a:r>
              <a:rPr lang="en-US" spc="-10" dirty="0"/>
              <a:t>05-12-</a:t>
            </a:r>
            <a:r>
              <a:rPr lang="en-US" spc="-20" dirty="0"/>
              <a:t>2025</a:t>
            </a:r>
          </a:p>
          <a:p>
            <a:pPr marL="12700">
              <a:lnSpc>
                <a:spcPts val="1410"/>
              </a:lnSpc>
            </a:pPr>
            <a:endParaRPr lang="en-US" spc="-20" dirty="0"/>
          </a:p>
        </p:txBody>
      </p:sp>
      <p:sp>
        <p:nvSpPr>
          <p:cNvPr id="5" name="object 5">
            <a:extLst>
              <a:ext uri="{FF2B5EF4-FFF2-40B4-BE49-F238E27FC236}">
                <a16:creationId xmlns:a16="http://schemas.microsoft.com/office/drawing/2014/main" id="{10CAA77C-B02C-3FBE-988C-39F4E2045CD3}"/>
              </a:ext>
            </a:extLst>
          </p:cNvPr>
          <p:cNvSpPr txBox="1"/>
          <p:nvPr/>
        </p:nvSpPr>
        <p:spPr>
          <a:xfrm>
            <a:off x="4429378" y="6451049"/>
            <a:ext cx="758825" cy="194310"/>
          </a:xfrm>
          <a:prstGeom prst="rect">
            <a:avLst/>
          </a:prstGeom>
        </p:spPr>
        <p:txBody>
          <a:bodyPr vert="horz" wrap="square" lIns="0" tIns="0" rIns="0" bIns="0" rtlCol="0">
            <a:spAutoFit/>
          </a:bodyPr>
          <a:lstStyle/>
          <a:p>
            <a:pPr marL="12700">
              <a:lnSpc>
                <a:spcPts val="1410"/>
              </a:lnSpc>
            </a:pPr>
            <a:r>
              <a:rPr sz="1200" dirty="0">
                <a:solidFill>
                  <a:srgbClr val="888888"/>
                </a:solidFill>
                <a:latin typeface="Times New Roman"/>
                <a:cs typeface="Times New Roman"/>
              </a:rPr>
              <a:t>Review</a:t>
            </a:r>
            <a:r>
              <a:rPr sz="1200" spc="-30" dirty="0">
                <a:solidFill>
                  <a:srgbClr val="888888"/>
                </a:solidFill>
                <a:latin typeface="Times New Roman"/>
                <a:cs typeface="Times New Roman"/>
              </a:rPr>
              <a:t> </a:t>
            </a:r>
            <a:r>
              <a:rPr sz="1200" spc="-25" dirty="0">
                <a:solidFill>
                  <a:srgbClr val="888888"/>
                </a:solidFill>
                <a:latin typeface="Times New Roman"/>
                <a:cs typeface="Times New Roman"/>
              </a:rPr>
              <a:t>No.</a:t>
            </a:r>
            <a:endParaRPr sz="1200">
              <a:latin typeface="Times New Roman"/>
              <a:cs typeface="Times New Roman"/>
            </a:endParaRPr>
          </a:p>
        </p:txBody>
      </p:sp>
      <p:sp>
        <p:nvSpPr>
          <p:cNvPr id="6" name="object 6">
            <a:extLst>
              <a:ext uri="{FF2B5EF4-FFF2-40B4-BE49-F238E27FC236}">
                <a16:creationId xmlns:a16="http://schemas.microsoft.com/office/drawing/2014/main" id="{D3881124-BE0E-86DA-FA89-B33025CC1117}"/>
              </a:ext>
            </a:extLst>
          </p:cNvPr>
          <p:cNvSpPr txBox="1">
            <a:spLocks noGrp="1"/>
          </p:cNvSpPr>
          <p:nvPr>
            <p:ph type="ftr" sz="quarter" idx="5"/>
          </p:nvPr>
        </p:nvSpPr>
        <p:spPr>
          <a:prstGeom prst="rect">
            <a:avLst/>
          </a:prstGeom>
        </p:spPr>
        <p:txBody>
          <a:bodyPr vert="horz" wrap="square" lIns="0" tIns="0" rIns="0" bIns="0" rtlCol="0">
            <a:spAutoFit/>
          </a:bodyPr>
          <a:lstStyle/>
          <a:p>
            <a:pPr marL="12700">
              <a:lnSpc>
                <a:spcPts val="1410"/>
              </a:lnSpc>
            </a:pPr>
            <a:r>
              <a:t>Batch</a:t>
            </a:r>
            <a:r>
              <a:rPr spc="-55"/>
              <a:t> </a:t>
            </a:r>
            <a:r>
              <a:rPr spc="-25"/>
              <a:t>No.</a:t>
            </a:r>
            <a:endParaRPr spc="-25" dirty="0"/>
          </a:p>
        </p:txBody>
      </p:sp>
      <p:sp>
        <p:nvSpPr>
          <p:cNvPr id="7" name="object 7">
            <a:extLst>
              <a:ext uri="{FF2B5EF4-FFF2-40B4-BE49-F238E27FC236}">
                <a16:creationId xmlns:a16="http://schemas.microsoft.com/office/drawing/2014/main" id="{FEE5B799-24FB-DA81-4099-331818897915}"/>
              </a:ext>
            </a:extLst>
          </p:cNvPr>
          <p:cNvSpPr txBox="1"/>
          <p:nvPr/>
        </p:nvSpPr>
        <p:spPr>
          <a:xfrm>
            <a:off x="6542944" y="6451049"/>
            <a:ext cx="1223010" cy="194310"/>
          </a:xfrm>
          <a:prstGeom prst="rect">
            <a:avLst/>
          </a:prstGeom>
        </p:spPr>
        <p:txBody>
          <a:bodyPr vert="horz" wrap="square" lIns="0" tIns="0" rIns="0" bIns="0" rtlCol="0">
            <a:spAutoFit/>
          </a:bodyPr>
          <a:lstStyle/>
          <a:p>
            <a:pPr marL="12700">
              <a:lnSpc>
                <a:spcPts val="1410"/>
              </a:lnSpc>
            </a:pPr>
            <a:r>
              <a:rPr sz="1200" spc="-10" dirty="0">
                <a:solidFill>
                  <a:srgbClr val="888888"/>
                </a:solidFill>
                <a:latin typeface="Times New Roman"/>
                <a:cs typeface="Times New Roman"/>
              </a:rPr>
              <a:t>Department</a:t>
            </a:r>
            <a:r>
              <a:rPr sz="1200" spc="-30" dirty="0">
                <a:solidFill>
                  <a:srgbClr val="888888"/>
                </a:solidFill>
                <a:latin typeface="Times New Roman"/>
                <a:cs typeface="Times New Roman"/>
              </a:rPr>
              <a:t> </a:t>
            </a:r>
            <a:r>
              <a:rPr sz="1200" dirty="0">
                <a:solidFill>
                  <a:srgbClr val="888888"/>
                </a:solidFill>
                <a:latin typeface="Times New Roman"/>
                <a:cs typeface="Times New Roman"/>
              </a:rPr>
              <a:t>of</a:t>
            </a:r>
            <a:r>
              <a:rPr sz="1200" spc="50" dirty="0">
                <a:solidFill>
                  <a:srgbClr val="888888"/>
                </a:solidFill>
                <a:latin typeface="Times New Roman"/>
                <a:cs typeface="Times New Roman"/>
              </a:rPr>
              <a:t> </a:t>
            </a:r>
            <a:r>
              <a:rPr sz="1200" spc="-25" dirty="0">
                <a:solidFill>
                  <a:srgbClr val="888888"/>
                </a:solidFill>
                <a:latin typeface="Times New Roman"/>
                <a:cs typeface="Times New Roman"/>
              </a:rPr>
              <a:t>CSE</a:t>
            </a:r>
            <a:endParaRPr sz="1200">
              <a:latin typeface="Times New Roman"/>
              <a:cs typeface="Times New Roman"/>
            </a:endParaRPr>
          </a:p>
        </p:txBody>
      </p:sp>
      <p:sp>
        <p:nvSpPr>
          <p:cNvPr id="8" name="object 8">
            <a:extLst>
              <a:ext uri="{FF2B5EF4-FFF2-40B4-BE49-F238E27FC236}">
                <a16:creationId xmlns:a16="http://schemas.microsoft.com/office/drawing/2014/main" id="{2F4F6120-56A8-7348-CF38-08330768DB85}"/>
              </a:ext>
            </a:extLst>
          </p:cNvPr>
          <p:cNvSpPr txBox="1">
            <a:spLocks noGrp="1"/>
          </p:cNvSpPr>
          <p:nvPr>
            <p:ph type="sldNum" sz="quarter" idx="7"/>
          </p:nvPr>
        </p:nvSpPr>
        <p:spPr>
          <a:prstGeom prst="rect">
            <a:avLst/>
          </a:prstGeom>
        </p:spPr>
        <p:txBody>
          <a:bodyPr vert="horz" wrap="square" lIns="0" tIns="0" rIns="0" bIns="0" rtlCol="0">
            <a:spAutoFit/>
          </a:bodyPr>
          <a:lstStyle/>
          <a:p>
            <a:pPr marL="12700">
              <a:lnSpc>
                <a:spcPts val="1410"/>
              </a:lnSpc>
            </a:pPr>
            <a:fld id="{81D60167-4931-47E6-BA6A-407CBD079E47}" type="slidenum">
              <a:rPr spc="-25" dirty="0"/>
              <a:t>24</a:t>
            </a:fld>
            <a:endParaRPr spc="-25" dirty="0"/>
          </a:p>
        </p:txBody>
      </p:sp>
      <p:sp>
        <p:nvSpPr>
          <p:cNvPr id="3" name="object 3">
            <a:extLst>
              <a:ext uri="{FF2B5EF4-FFF2-40B4-BE49-F238E27FC236}">
                <a16:creationId xmlns:a16="http://schemas.microsoft.com/office/drawing/2014/main" id="{F5334058-E326-F37B-EFD0-5CA9FD44C3FF}"/>
              </a:ext>
            </a:extLst>
          </p:cNvPr>
          <p:cNvSpPr txBox="1"/>
          <p:nvPr/>
        </p:nvSpPr>
        <p:spPr>
          <a:xfrm>
            <a:off x="323548" y="2038559"/>
            <a:ext cx="5181600" cy="3880549"/>
          </a:xfrm>
          <a:prstGeom prst="rect">
            <a:avLst/>
          </a:prstGeom>
        </p:spPr>
        <p:txBody>
          <a:bodyPr vert="horz" wrap="square" lIns="0" tIns="99060" rIns="0" bIns="0" rtlCol="0">
            <a:spAutoFit/>
          </a:bodyPr>
          <a:lstStyle/>
          <a:p>
            <a:pPr marL="457200" indent="-457200" algn="just">
              <a:buFont typeface="Arial" panose="020B0604020202020204" pitchFamily="34" charset="0"/>
              <a:buChar char="•"/>
            </a:pPr>
            <a:r>
              <a:rPr lang="en-US" sz="2600" dirty="0">
                <a:latin typeface="Times New Roman" panose="02020603050405020304" pitchFamily="18" charset="0"/>
                <a:cs typeface="Times New Roman" panose="02020603050405020304" pitchFamily="18" charset="0"/>
              </a:rPr>
              <a:t>Training and validation losses decreased consistently across epochs.</a:t>
            </a:r>
          </a:p>
          <a:p>
            <a:pPr marL="457200" indent="-457200" algn="just">
              <a:buFont typeface="Arial" panose="020B0604020202020204" pitchFamily="34" charset="0"/>
              <a:buChar char="•"/>
            </a:pPr>
            <a:r>
              <a:rPr lang="en-US" sz="2600" dirty="0">
                <a:latin typeface="Times New Roman" panose="02020603050405020304" pitchFamily="18" charset="0"/>
                <a:cs typeface="Times New Roman" panose="02020603050405020304" pitchFamily="18" charset="0"/>
              </a:rPr>
              <a:t>The consistent convergence without divergence demonstrates stable learning and absence of overfitting</a:t>
            </a:r>
          </a:p>
          <a:p>
            <a:pPr marL="240665" indent="-227965" algn="just">
              <a:lnSpc>
                <a:spcPct val="100000"/>
              </a:lnSpc>
              <a:spcBef>
                <a:spcPts val="680"/>
              </a:spcBef>
              <a:buFont typeface="Arial MT"/>
              <a:buChar char="•"/>
              <a:tabLst>
                <a:tab pos="240665" algn="l"/>
              </a:tabLst>
            </a:pPr>
            <a:endParaRPr lang="en-US" sz="2600" spc="-10" dirty="0">
              <a:latin typeface="Times New Roman" panose="02020603050405020304" pitchFamily="18" charset="0"/>
              <a:cs typeface="Times New Roman" panose="02020603050405020304" pitchFamily="18" charset="0"/>
            </a:endParaRPr>
          </a:p>
          <a:p>
            <a:pPr marL="240665" indent="-227965" algn="just">
              <a:lnSpc>
                <a:spcPct val="100000"/>
              </a:lnSpc>
              <a:spcBef>
                <a:spcPts val="680"/>
              </a:spcBef>
              <a:buFont typeface="Arial MT"/>
              <a:buChar char="•"/>
              <a:tabLst>
                <a:tab pos="240665" algn="l"/>
              </a:tabLst>
            </a:pPr>
            <a:endParaRPr lang="en-US" sz="2600" dirty="0">
              <a:latin typeface="Times New Roman" panose="02020603050405020304" pitchFamily="18" charset="0"/>
              <a:cs typeface="Times New Roman" panose="02020603050405020304" pitchFamily="18" charset="0"/>
            </a:endParaRPr>
          </a:p>
        </p:txBody>
      </p:sp>
      <p:pic>
        <p:nvPicPr>
          <p:cNvPr id="11" name="Picture 10">
            <a:extLst>
              <a:ext uri="{FF2B5EF4-FFF2-40B4-BE49-F238E27FC236}">
                <a16:creationId xmlns:a16="http://schemas.microsoft.com/office/drawing/2014/main" id="{1E7CEEF2-8017-7157-E435-5698014E1949}"/>
              </a:ext>
            </a:extLst>
          </p:cNvPr>
          <p:cNvPicPr>
            <a:picLocks noChangeAspect="1"/>
          </p:cNvPicPr>
          <p:nvPr/>
        </p:nvPicPr>
        <p:blipFill>
          <a:blip r:embed="rId2"/>
          <a:stretch>
            <a:fillRect/>
          </a:stretch>
        </p:blipFill>
        <p:spPr>
          <a:xfrm>
            <a:off x="5534025" y="1524000"/>
            <a:ext cx="6581775" cy="4476750"/>
          </a:xfrm>
          <a:prstGeom prst="rect">
            <a:avLst/>
          </a:prstGeom>
        </p:spPr>
      </p:pic>
    </p:spTree>
    <p:extLst>
      <p:ext uri="{BB962C8B-B14F-4D97-AF65-F5344CB8AC3E}">
        <p14:creationId xmlns:p14="http://schemas.microsoft.com/office/powerpoint/2010/main" val="7711739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E4B253-A638-93C0-3BB5-7F23A5DACFE9}"/>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14919A3F-2EFA-5D85-0D96-66FC2074405E}"/>
              </a:ext>
            </a:extLst>
          </p:cNvPr>
          <p:cNvSpPr txBox="1">
            <a:spLocks noGrp="1"/>
          </p:cNvSpPr>
          <p:nvPr>
            <p:ph type="title"/>
          </p:nvPr>
        </p:nvSpPr>
        <p:spPr>
          <a:prstGeom prst="rect">
            <a:avLst/>
          </a:prstGeom>
        </p:spPr>
        <p:txBody>
          <a:bodyPr vert="horz" wrap="square" lIns="0" tIns="262889" rIns="0" bIns="0" rtlCol="0">
            <a:spAutoFit/>
          </a:bodyPr>
          <a:lstStyle/>
          <a:p>
            <a:pPr marL="2231390">
              <a:lnSpc>
                <a:spcPct val="100000"/>
              </a:lnSpc>
              <a:spcBef>
                <a:spcPts val="130"/>
              </a:spcBef>
            </a:pPr>
            <a:r>
              <a:rPr spc="-10" dirty="0"/>
              <a:t>R</a:t>
            </a:r>
            <a:r>
              <a:rPr spc="75" dirty="0"/>
              <a:t>E</a:t>
            </a:r>
            <a:r>
              <a:rPr spc="-30" dirty="0"/>
              <a:t>S</a:t>
            </a:r>
            <a:r>
              <a:rPr spc="60" dirty="0"/>
              <a:t>U</a:t>
            </a:r>
            <a:r>
              <a:rPr spc="-445" dirty="0"/>
              <a:t>L</a:t>
            </a:r>
            <a:r>
              <a:rPr spc="5" dirty="0"/>
              <a:t>T</a:t>
            </a:r>
            <a:r>
              <a:rPr spc="35" dirty="0"/>
              <a:t>S</a:t>
            </a:r>
            <a:r>
              <a:rPr spc="-215" dirty="0"/>
              <a:t> </a:t>
            </a:r>
            <a:r>
              <a:rPr dirty="0"/>
              <a:t>&amp;</a:t>
            </a:r>
            <a:r>
              <a:rPr spc="-285" dirty="0"/>
              <a:t> </a:t>
            </a:r>
            <a:r>
              <a:rPr spc="-25" dirty="0"/>
              <a:t>ANALYSIS</a:t>
            </a:r>
          </a:p>
        </p:txBody>
      </p:sp>
      <p:sp>
        <p:nvSpPr>
          <p:cNvPr id="4" name="object 4">
            <a:extLst>
              <a:ext uri="{FF2B5EF4-FFF2-40B4-BE49-F238E27FC236}">
                <a16:creationId xmlns:a16="http://schemas.microsoft.com/office/drawing/2014/main" id="{A8AD6DF1-DA38-5049-B376-9E8BC3655294}"/>
              </a:ext>
            </a:extLst>
          </p:cNvPr>
          <p:cNvSpPr txBox="1">
            <a:spLocks noGrp="1"/>
          </p:cNvSpPr>
          <p:nvPr>
            <p:ph type="dt" sz="half" idx="6"/>
          </p:nvPr>
        </p:nvSpPr>
        <p:spPr>
          <a:xfrm>
            <a:off x="917575" y="6451049"/>
            <a:ext cx="737235" cy="359073"/>
          </a:xfrm>
          <a:prstGeom prst="rect">
            <a:avLst/>
          </a:prstGeom>
        </p:spPr>
        <p:txBody>
          <a:bodyPr vert="horz" wrap="square" lIns="0" tIns="0" rIns="0" bIns="0" rtlCol="0">
            <a:spAutoFit/>
          </a:bodyPr>
          <a:lstStyle/>
          <a:p>
            <a:pPr marL="12700">
              <a:lnSpc>
                <a:spcPts val="1410"/>
              </a:lnSpc>
            </a:pPr>
            <a:r>
              <a:rPr lang="en-US" spc="-10" dirty="0"/>
              <a:t>05-12-</a:t>
            </a:r>
            <a:r>
              <a:rPr lang="en-US" spc="-20" dirty="0"/>
              <a:t>2025</a:t>
            </a:r>
          </a:p>
          <a:p>
            <a:pPr marL="12700">
              <a:lnSpc>
                <a:spcPts val="1410"/>
              </a:lnSpc>
            </a:pPr>
            <a:endParaRPr lang="en-US" spc="-20" dirty="0"/>
          </a:p>
        </p:txBody>
      </p:sp>
      <p:sp>
        <p:nvSpPr>
          <p:cNvPr id="5" name="object 5">
            <a:extLst>
              <a:ext uri="{FF2B5EF4-FFF2-40B4-BE49-F238E27FC236}">
                <a16:creationId xmlns:a16="http://schemas.microsoft.com/office/drawing/2014/main" id="{1249B537-9B31-AFF7-5C52-D116523F202E}"/>
              </a:ext>
            </a:extLst>
          </p:cNvPr>
          <p:cNvSpPr txBox="1"/>
          <p:nvPr/>
        </p:nvSpPr>
        <p:spPr>
          <a:xfrm>
            <a:off x="4429378" y="6451049"/>
            <a:ext cx="758825" cy="194310"/>
          </a:xfrm>
          <a:prstGeom prst="rect">
            <a:avLst/>
          </a:prstGeom>
        </p:spPr>
        <p:txBody>
          <a:bodyPr vert="horz" wrap="square" lIns="0" tIns="0" rIns="0" bIns="0" rtlCol="0">
            <a:spAutoFit/>
          </a:bodyPr>
          <a:lstStyle/>
          <a:p>
            <a:pPr marL="12700">
              <a:lnSpc>
                <a:spcPts val="1410"/>
              </a:lnSpc>
            </a:pPr>
            <a:r>
              <a:rPr sz="1200" dirty="0">
                <a:solidFill>
                  <a:srgbClr val="888888"/>
                </a:solidFill>
                <a:latin typeface="Times New Roman"/>
                <a:cs typeface="Times New Roman"/>
              </a:rPr>
              <a:t>Review</a:t>
            </a:r>
            <a:r>
              <a:rPr sz="1200" spc="-30" dirty="0">
                <a:solidFill>
                  <a:srgbClr val="888888"/>
                </a:solidFill>
                <a:latin typeface="Times New Roman"/>
                <a:cs typeface="Times New Roman"/>
              </a:rPr>
              <a:t> </a:t>
            </a:r>
            <a:r>
              <a:rPr sz="1200" spc="-25" dirty="0">
                <a:solidFill>
                  <a:srgbClr val="888888"/>
                </a:solidFill>
                <a:latin typeface="Times New Roman"/>
                <a:cs typeface="Times New Roman"/>
              </a:rPr>
              <a:t>No.</a:t>
            </a:r>
            <a:endParaRPr sz="1200" dirty="0">
              <a:latin typeface="Times New Roman"/>
              <a:cs typeface="Times New Roman"/>
            </a:endParaRPr>
          </a:p>
        </p:txBody>
      </p:sp>
      <p:sp>
        <p:nvSpPr>
          <p:cNvPr id="6" name="object 6">
            <a:extLst>
              <a:ext uri="{FF2B5EF4-FFF2-40B4-BE49-F238E27FC236}">
                <a16:creationId xmlns:a16="http://schemas.microsoft.com/office/drawing/2014/main" id="{06CA67E1-051B-A4A3-F4FB-65C34E575653}"/>
              </a:ext>
            </a:extLst>
          </p:cNvPr>
          <p:cNvSpPr txBox="1">
            <a:spLocks noGrp="1"/>
          </p:cNvSpPr>
          <p:nvPr>
            <p:ph type="ftr" sz="quarter" idx="5"/>
          </p:nvPr>
        </p:nvSpPr>
        <p:spPr>
          <a:prstGeom prst="rect">
            <a:avLst/>
          </a:prstGeom>
        </p:spPr>
        <p:txBody>
          <a:bodyPr vert="horz" wrap="square" lIns="0" tIns="0" rIns="0" bIns="0" rtlCol="0">
            <a:spAutoFit/>
          </a:bodyPr>
          <a:lstStyle/>
          <a:p>
            <a:pPr marL="12700">
              <a:lnSpc>
                <a:spcPts val="1410"/>
              </a:lnSpc>
            </a:pPr>
            <a:r>
              <a:t>Batch</a:t>
            </a:r>
            <a:r>
              <a:rPr spc="-55"/>
              <a:t> </a:t>
            </a:r>
            <a:r>
              <a:rPr spc="-25"/>
              <a:t>No.</a:t>
            </a:r>
            <a:endParaRPr spc="-25" dirty="0"/>
          </a:p>
        </p:txBody>
      </p:sp>
      <p:sp>
        <p:nvSpPr>
          <p:cNvPr id="7" name="object 7">
            <a:extLst>
              <a:ext uri="{FF2B5EF4-FFF2-40B4-BE49-F238E27FC236}">
                <a16:creationId xmlns:a16="http://schemas.microsoft.com/office/drawing/2014/main" id="{CCB25589-F65C-06D4-C23D-1624D1D2FB38}"/>
              </a:ext>
            </a:extLst>
          </p:cNvPr>
          <p:cNvSpPr txBox="1"/>
          <p:nvPr/>
        </p:nvSpPr>
        <p:spPr>
          <a:xfrm>
            <a:off x="6542944" y="6451049"/>
            <a:ext cx="1223010" cy="194310"/>
          </a:xfrm>
          <a:prstGeom prst="rect">
            <a:avLst/>
          </a:prstGeom>
        </p:spPr>
        <p:txBody>
          <a:bodyPr vert="horz" wrap="square" lIns="0" tIns="0" rIns="0" bIns="0" rtlCol="0">
            <a:spAutoFit/>
          </a:bodyPr>
          <a:lstStyle/>
          <a:p>
            <a:pPr marL="12700">
              <a:lnSpc>
                <a:spcPts val="1410"/>
              </a:lnSpc>
            </a:pPr>
            <a:r>
              <a:rPr sz="1200" spc="-10" dirty="0">
                <a:solidFill>
                  <a:srgbClr val="888888"/>
                </a:solidFill>
                <a:latin typeface="Times New Roman"/>
                <a:cs typeface="Times New Roman"/>
              </a:rPr>
              <a:t>Department</a:t>
            </a:r>
            <a:r>
              <a:rPr sz="1200" spc="-30" dirty="0">
                <a:solidFill>
                  <a:srgbClr val="888888"/>
                </a:solidFill>
                <a:latin typeface="Times New Roman"/>
                <a:cs typeface="Times New Roman"/>
              </a:rPr>
              <a:t> </a:t>
            </a:r>
            <a:r>
              <a:rPr sz="1200" dirty="0">
                <a:solidFill>
                  <a:srgbClr val="888888"/>
                </a:solidFill>
                <a:latin typeface="Times New Roman"/>
                <a:cs typeface="Times New Roman"/>
              </a:rPr>
              <a:t>of</a:t>
            </a:r>
            <a:r>
              <a:rPr sz="1200" spc="50" dirty="0">
                <a:solidFill>
                  <a:srgbClr val="888888"/>
                </a:solidFill>
                <a:latin typeface="Times New Roman"/>
                <a:cs typeface="Times New Roman"/>
              </a:rPr>
              <a:t> </a:t>
            </a:r>
            <a:r>
              <a:rPr sz="1200" spc="-25" dirty="0">
                <a:solidFill>
                  <a:srgbClr val="888888"/>
                </a:solidFill>
                <a:latin typeface="Times New Roman"/>
                <a:cs typeface="Times New Roman"/>
              </a:rPr>
              <a:t>CSE</a:t>
            </a:r>
            <a:endParaRPr sz="1200">
              <a:latin typeface="Times New Roman"/>
              <a:cs typeface="Times New Roman"/>
            </a:endParaRPr>
          </a:p>
        </p:txBody>
      </p:sp>
      <p:sp>
        <p:nvSpPr>
          <p:cNvPr id="8" name="object 8">
            <a:extLst>
              <a:ext uri="{FF2B5EF4-FFF2-40B4-BE49-F238E27FC236}">
                <a16:creationId xmlns:a16="http://schemas.microsoft.com/office/drawing/2014/main" id="{74B632AF-C110-E510-B919-88DFAB6F2D5E}"/>
              </a:ext>
            </a:extLst>
          </p:cNvPr>
          <p:cNvSpPr txBox="1">
            <a:spLocks noGrp="1"/>
          </p:cNvSpPr>
          <p:nvPr>
            <p:ph type="sldNum" sz="quarter" idx="7"/>
          </p:nvPr>
        </p:nvSpPr>
        <p:spPr>
          <a:prstGeom prst="rect">
            <a:avLst/>
          </a:prstGeom>
        </p:spPr>
        <p:txBody>
          <a:bodyPr vert="horz" wrap="square" lIns="0" tIns="0" rIns="0" bIns="0" rtlCol="0">
            <a:spAutoFit/>
          </a:bodyPr>
          <a:lstStyle/>
          <a:p>
            <a:pPr marL="12700">
              <a:lnSpc>
                <a:spcPts val="1410"/>
              </a:lnSpc>
            </a:pPr>
            <a:fld id="{81D60167-4931-47E6-BA6A-407CBD079E47}" type="slidenum">
              <a:rPr spc="-25" dirty="0"/>
              <a:t>25</a:t>
            </a:fld>
            <a:endParaRPr spc="-25" dirty="0"/>
          </a:p>
        </p:txBody>
      </p:sp>
      <p:sp>
        <p:nvSpPr>
          <p:cNvPr id="3" name="object 3">
            <a:extLst>
              <a:ext uri="{FF2B5EF4-FFF2-40B4-BE49-F238E27FC236}">
                <a16:creationId xmlns:a16="http://schemas.microsoft.com/office/drawing/2014/main" id="{27788B61-3FDC-1894-718B-B18BE649B681}"/>
              </a:ext>
            </a:extLst>
          </p:cNvPr>
          <p:cNvSpPr txBox="1"/>
          <p:nvPr/>
        </p:nvSpPr>
        <p:spPr>
          <a:xfrm>
            <a:off x="401653" y="1286931"/>
            <a:ext cx="5748020" cy="5003934"/>
          </a:xfrm>
          <a:prstGeom prst="rect">
            <a:avLst/>
          </a:prstGeom>
        </p:spPr>
        <p:txBody>
          <a:bodyPr vert="horz" wrap="square" lIns="0" tIns="99060" rIns="0" bIns="0" rtlCol="0">
            <a:spAutoFit/>
          </a:bodyPr>
          <a:lstStyle/>
          <a:p>
            <a:pPr marL="457200" indent="-457200">
              <a:buFont typeface="Arial" panose="020B0604020202020204" pitchFamily="34" charset="0"/>
              <a:buChar char="•"/>
            </a:pPr>
            <a:r>
              <a:rPr lang="en-IN" sz="2600" dirty="0">
                <a:latin typeface="Times New Roman" panose="02020603050405020304" pitchFamily="18" charset="0"/>
                <a:cs typeface="Times New Roman" panose="02020603050405020304" pitchFamily="18" charset="0"/>
              </a:rPr>
              <a:t>The matrix confirms strong classification for most lesions (e.g., DF and VASC at 1.00).</a:t>
            </a:r>
          </a:p>
          <a:p>
            <a:pPr marL="457200" indent="-457200">
              <a:buFont typeface="Arial" panose="020B0604020202020204" pitchFamily="34" charset="0"/>
              <a:buChar char="•"/>
            </a:pPr>
            <a:r>
              <a:rPr lang="en-IN" sz="2600" dirty="0">
                <a:latin typeface="Times New Roman" panose="02020603050405020304" pitchFamily="18" charset="0"/>
                <a:cs typeface="Times New Roman" panose="02020603050405020304" pitchFamily="18" charset="0"/>
              </a:rPr>
              <a:t>The meta-ensemble reduces confusion, notably between visually similar classes like melanoma (MEL) and benign keratosis (BKL).</a:t>
            </a:r>
          </a:p>
          <a:p>
            <a:pPr marL="457200" indent="-457200">
              <a:buFont typeface="Arial" panose="020B0604020202020204" pitchFamily="34" charset="0"/>
              <a:buChar char="•"/>
            </a:pPr>
            <a:r>
              <a:rPr lang="en-IN" sz="2600" dirty="0">
                <a:latin typeface="Times New Roman" panose="02020603050405020304" pitchFamily="18" charset="0"/>
                <a:cs typeface="Times New Roman" panose="02020603050405020304" pitchFamily="18" charset="0"/>
              </a:rPr>
              <a:t>The primary misclassification is melanoma (MEL, True Label 4) being predicted as benign nevi (NV, Predicted Label 5) at 42%.</a:t>
            </a:r>
          </a:p>
          <a:p>
            <a:pPr marL="241300" indent="-228600">
              <a:lnSpc>
                <a:spcPct val="100000"/>
              </a:lnSpc>
              <a:spcBef>
                <a:spcPts val="780"/>
              </a:spcBef>
              <a:buFont typeface="Arial MT"/>
              <a:buChar char="•"/>
              <a:tabLst>
                <a:tab pos="241300" algn="l"/>
              </a:tabLst>
            </a:pPr>
            <a:endParaRPr sz="2600" dirty="0">
              <a:latin typeface="Times New Roman" panose="02020603050405020304" pitchFamily="18" charset="0"/>
              <a:cs typeface="Times New Roman" panose="02020603050405020304" pitchFamily="18" charset="0"/>
            </a:endParaRPr>
          </a:p>
        </p:txBody>
      </p:sp>
      <p:pic>
        <p:nvPicPr>
          <p:cNvPr id="10" name="Picture 9">
            <a:extLst>
              <a:ext uri="{FF2B5EF4-FFF2-40B4-BE49-F238E27FC236}">
                <a16:creationId xmlns:a16="http://schemas.microsoft.com/office/drawing/2014/main" id="{9D118E92-7E13-98CD-58D8-E239B50210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81800" y="1219200"/>
            <a:ext cx="5181600" cy="4633038"/>
          </a:xfrm>
          <a:prstGeom prst="rect">
            <a:avLst/>
          </a:prstGeom>
        </p:spPr>
      </p:pic>
    </p:spTree>
    <p:extLst>
      <p:ext uri="{BB962C8B-B14F-4D97-AF65-F5344CB8AC3E}">
        <p14:creationId xmlns:p14="http://schemas.microsoft.com/office/powerpoint/2010/main" val="711887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73E49B-7DF4-22DF-5960-32DEA2D3626B}"/>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BC791F0F-49D1-258D-E497-2D0D1A55B506}"/>
              </a:ext>
            </a:extLst>
          </p:cNvPr>
          <p:cNvSpPr txBox="1">
            <a:spLocks noGrp="1"/>
          </p:cNvSpPr>
          <p:nvPr>
            <p:ph type="title"/>
          </p:nvPr>
        </p:nvSpPr>
        <p:spPr>
          <a:prstGeom prst="rect">
            <a:avLst/>
          </a:prstGeom>
        </p:spPr>
        <p:txBody>
          <a:bodyPr vert="horz" wrap="square" lIns="0" tIns="262889" rIns="0" bIns="0" rtlCol="0">
            <a:spAutoFit/>
          </a:bodyPr>
          <a:lstStyle/>
          <a:p>
            <a:pPr marL="2231390">
              <a:lnSpc>
                <a:spcPct val="100000"/>
              </a:lnSpc>
              <a:spcBef>
                <a:spcPts val="130"/>
              </a:spcBef>
            </a:pPr>
            <a:r>
              <a:rPr spc="-10" dirty="0"/>
              <a:t>R</a:t>
            </a:r>
            <a:r>
              <a:rPr spc="75" dirty="0"/>
              <a:t>E</a:t>
            </a:r>
            <a:r>
              <a:rPr spc="-30" dirty="0"/>
              <a:t>S</a:t>
            </a:r>
            <a:r>
              <a:rPr spc="60" dirty="0"/>
              <a:t>U</a:t>
            </a:r>
            <a:r>
              <a:rPr spc="-445" dirty="0"/>
              <a:t>L</a:t>
            </a:r>
            <a:r>
              <a:rPr spc="5" dirty="0"/>
              <a:t>T</a:t>
            </a:r>
            <a:r>
              <a:rPr spc="35" dirty="0"/>
              <a:t>S</a:t>
            </a:r>
            <a:r>
              <a:rPr spc="-215" dirty="0"/>
              <a:t> </a:t>
            </a:r>
            <a:r>
              <a:rPr dirty="0"/>
              <a:t>&amp;</a:t>
            </a:r>
            <a:r>
              <a:rPr spc="-285" dirty="0"/>
              <a:t> </a:t>
            </a:r>
            <a:r>
              <a:rPr spc="-25" dirty="0"/>
              <a:t>ANALYSIS</a:t>
            </a:r>
          </a:p>
        </p:txBody>
      </p:sp>
      <p:sp>
        <p:nvSpPr>
          <p:cNvPr id="4" name="object 4">
            <a:extLst>
              <a:ext uri="{FF2B5EF4-FFF2-40B4-BE49-F238E27FC236}">
                <a16:creationId xmlns:a16="http://schemas.microsoft.com/office/drawing/2014/main" id="{5AE912B0-5ABF-980A-7E95-342DAD332B89}"/>
              </a:ext>
            </a:extLst>
          </p:cNvPr>
          <p:cNvSpPr txBox="1">
            <a:spLocks noGrp="1"/>
          </p:cNvSpPr>
          <p:nvPr>
            <p:ph type="dt" sz="half" idx="6"/>
          </p:nvPr>
        </p:nvSpPr>
        <p:spPr>
          <a:xfrm>
            <a:off x="917575" y="6451049"/>
            <a:ext cx="737235" cy="359073"/>
          </a:xfrm>
          <a:prstGeom prst="rect">
            <a:avLst/>
          </a:prstGeom>
        </p:spPr>
        <p:txBody>
          <a:bodyPr vert="horz" wrap="square" lIns="0" tIns="0" rIns="0" bIns="0" rtlCol="0">
            <a:spAutoFit/>
          </a:bodyPr>
          <a:lstStyle/>
          <a:p>
            <a:pPr marL="12700">
              <a:lnSpc>
                <a:spcPts val="1410"/>
              </a:lnSpc>
            </a:pPr>
            <a:r>
              <a:rPr lang="en-US" spc="-10" dirty="0"/>
              <a:t>05-12-</a:t>
            </a:r>
            <a:r>
              <a:rPr lang="en-US" spc="-20" dirty="0"/>
              <a:t>2025</a:t>
            </a:r>
          </a:p>
          <a:p>
            <a:pPr marL="12700">
              <a:lnSpc>
                <a:spcPts val="1410"/>
              </a:lnSpc>
            </a:pPr>
            <a:endParaRPr lang="en-US" spc="-20" dirty="0"/>
          </a:p>
        </p:txBody>
      </p:sp>
      <p:sp>
        <p:nvSpPr>
          <p:cNvPr id="5" name="object 5">
            <a:extLst>
              <a:ext uri="{FF2B5EF4-FFF2-40B4-BE49-F238E27FC236}">
                <a16:creationId xmlns:a16="http://schemas.microsoft.com/office/drawing/2014/main" id="{8916AE43-AD4A-F467-926F-2ACE82879E5F}"/>
              </a:ext>
            </a:extLst>
          </p:cNvPr>
          <p:cNvSpPr txBox="1"/>
          <p:nvPr/>
        </p:nvSpPr>
        <p:spPr>
          <a:xfrm>
            <a:off x="4429378" y="6451049"/>
            <a:ext cx="758825" cy="194310"/>
          </a:xfrm>
          <a:prstGeom prst="rect">
            <a:avLst/>
          </a:prstGeom>
        </p:spPr>
        <p:txBody>
          <a:bodyPr vert="horz" wrap="square" lIns="0" tIns="0" rIns="0" bIns="0" rtlCol="0">
            <a:spAutoFit/>
          </a:bodyPr>
          <a:lstStyle/>
          <a:p>
            <a:pPr marL="12700">
              <a:lnSpc>
                <a:spcPts val="1410"/>
              </a:lnSpc>
            </a:pPr>
            <a:r>
              <a:rPr sz="1200" dirty="0">
                <a:solidFill>
                  <a:srgbClr val="888888"/>
                </a:solidFill>
                <a:latin typeface="Times New Roman"/>
                <a:cs typeface="Times New Roman"/>
              </a:rPr>
              <a:t>Review</a:t>
            </a:r>
            <a:r>
              <a:rPr sz="1200" spc="-30" dirty="0">
                <a:solidFill>
                  <a:srgbClr val="888888"/>
                </a:solidFill>
                <a:latin typeface="Times New Roman"/>
                <a:cs typeface="Times New Roman"/>
              </a:rPr>
              <a:t> </a:t>
            </a:r>
            <a:r>
              <a:rPr sz="1200" spc="-25" dirty="0">
                <a:solidFill>
                  <a:srgbClr val="888888"/>
                </a:solidFill>
                <a:latin typeface="Times New Roman"/>
                <a:cs typeface="Times New Roman"/>
              </a:rPr>
              <a:t>No.</a:t>
            </a:r>
            <a:endParaRPr sz="1200" dirty="0">
              <a:latin typeface="Times New Roman"/>
              <a:cs typeface="Times New Roman"/>
            </a:endParaRPr>
          </a:p>
        </p:txBody>
      </p:sp>
      <p:sp>
        <p:nvSpPr>
          <p:cNvPr id="6" name="object 6">
            <a:extLst>
              <a:ext uri="{FF2B5EF4-FFF2-40B4-BE49-F238E27FC236}">
                <a16:creationId xmlns:a16="http://schemas.microsoft.com/office/drawing/2014/main" id="{59625835-16A7-41B9-77B9-6AEC189C4140}"/>
              </a:ext>
            </a:extLst>
          </p:cNvPr>
          <p:cNvSpPr txBox="1">
            <a:spLocks noGrp="1"/>
          </p:cNvSpPr>
          <p:nvPr>
            <p:ph type="ftr" sz="quarter" idx="5"/>
          </p:nvPr>
        </p:nvSpPr>
        <p:spPr>
          <a:prstGeom prst="rect">
            <a:avLst/>
          </a:prstGeom>
        </p:spPr>
        <p:txBody>
          <a:bodyPr vert="horz" wrap="square" lIns="0" tIns="0" rIns="0" bIns="0" rtlCol="0">
            <a:spAutoFit/>
          </a:bodyPr>
          <a:lstStyle/>
          <a:p>
            <a:pPr marL="12700">
              <a:lnSpc>
                <a:spcPts val="1410"/>
              </a:lnSpc>
            </a:pPr>
            <a:r>
              <a:rPr dirty="0"/>
              <a:t>Batch</a:t>
            </a:r>
            <a:r>
              <a:rPr spc="-55" dirty="0"/>
              <a:t> </a:t>
            </a:r>
            <a:r>
              <a:rPr spc="-25" dirty="0"/>
              <a:t>No.</a:t>
            </a:r>
          </a:p>
        </p:txBody>
      </p:sp>
      <p:sp>
        <p:nvSpPr>
          <p:cNvPr id="7" name="object 7">
            <a:extLst>
              <a:ext uri="{FF2B5EF4-FFF2-40B4-BE49-F238E27FC236}">
                <a16:creationId xmlns:a16="http://schemas.microsoft.com/office/drawing/2014/main" id="{3691EED3-1E84-3186-C429-084A91A84AF9}"/>
              </a:ext>
            </a:extLst>
          </p:cNvPr>
          <p:cNvSpPr txBox="1"/>
          <p:nvPr/>
        </p:nvSpPr>
        <p:spPr>
          <a:xfrm>
            <a:off x="6542944" y="6451049"/>
            <a:ext cx="1223010" cy="194310"/>
          </a:xfrm>
          <a:prstGeom prst="rect">
            <a:avLst/>
          </a:prstGeom>
        </p:spPr>
        <p:txBody>
          <a:bodyPr vert="horz" wrap="square" lIns="0" tIns="0" rIns="0" bIns="0" rtlCol="0">
            <a:spAutoFit/>
          </a:bodyPr>
          <a:lstStyle/>
          <a:p>
            <a:pPr marL="12700">
              <a:lnSpc>
                <a:spcPts val="1410"/>
              </a:lnSpc>
            </a:pPr>
            <a:r>
              <a:rPr sz="1200" spc="-10" dirty="0">
                <a:solidFill>
                  <a:srgbClr val="888888"/>
                </a:solidFill>
                <a:latin typeface="Times New Roman"/>
                <a:cs typeface="Times New Roman"/>
              </a:rPr>
              <a:t>Department</a:t>
            </a:r>
            <a:r>
              <a:rPr sz="1200" spc="-30" dirty="0">
                <a:solidFill>
                  <a:srgbClr val="888888"/>
                </a:solidFill>
                <a:latin typeface="Times New Roman"/>
                <a:cs typeface="Times New Roman"/>
              </a:rPr>
              <a:t> </a:t>
            </a:r>
            <a:r>
              <a:rPr lang="en-IN" sz="1200" dirty="0">
                <a:solidFill>
                  <a:srgbClr val="888888"/>
                </a:solidFill>
                <a:latin typeface="Times New Roman"/>
                <a:cs typeface="Times New Roman"/>
              </a:rPr>
              <a:t>of</a:t>
            </a:r>
            <a:r>
              <a:rPr lang="en-IN" sz="1200" spc="50" dirty="0">
                <a:solidFill>
                  <a:srgbClr val="888888"/>
                </a:solidFill>
                <a:latin typeface="Times New Roman"/>
                <a:cs typeface="Times New Roman"/>
              </a:rPr>
              <a:t> </a:t>
            </a:r>
            <a:r>
              <a:rPr lang="en-IN" sz="1200" spc="-25" dirty="0">
                <a:solidFill>
                  <a:srgbClr val="888888"/>
                </a:solidFill>
                <a:latin typeface="Times New Roman"/>
                <a:cs typeface="Times New Roman"/>
              </a:rPr>
              <a:t>C</a:t>
            </a:r>
            <a:r>
              <a:rPr sz="1200" spc="-25" dirty="0">
                <a:solidFill>
                  <a:srgbClr val="888888"/>
                </a:solidFill>
                <a:latin typeface="Times New Roman"/>
                <a:cs typeface="Times New Roman"/>
              </a:rPr>
              <a:t>SE</a:t>
            </a:r>
            <a:endParaRPr sz="1200" dirty="0">
              <a:latin typeface="Times New Roman"/>
              <a:cs typeface="Times New Roman"/>
            </a:endParaRPr>
          </a:p>
        </p:txBody>
      </p:sp>
      <p:sp>
        <p:nvSpPr>
          <p:cNvPr id="8" name="object 8">
            <a:extLst>
              <a:ext uri="{FF2B5EF4-FFF2-40B4-BE49-F238E27FC236}">
                <a16:creationId xmlns:a16="http://schemas.microsoft.com/office/drawing/2014/main" id="{A13678BF-3353-E82F-768B-0A6D221EB50D}"/>
              </a:ext>
            </a:extLst>
          </p:cNvPr>
          <p:cNvSpPr txBox="1">
            <a:spLocks noGrp="1"/>
          </p:cNvSpPr>
          <p:nvPr>
            <p:ph type="sldNum" sz="quarter" idx="7"/>
          </p:nvPr>
        </p:nvSpPr>
        <p:spPr>
          <a:prstGeom prst="rect">
            <a:avLst/>
          </a:prstGeom>
        </p:spPr>
        <p:txBody>
          <a:bodyPr vert="horz" wrap="square" lIns="0" tIns="0" rIns="0" bIns="0" rtlCol="0">
            <a:spAutoFit/>
          </a:bodyPr>
          <a:lstStyle/>
          <a:p>
            <a:pPr marL="12700">
              <a:lnSpc>
                <a:spcPts val="1410"/>
              </a:lnSpc>
            </a:pPr>
            <a:fld id="{81D60167-4931-47E6-BA6A-407CBD079E47}" type="slidenum">
              <a:rPr spc="-25" dirty="0"/>
              <a:t>26</a:t>
            </a:fld>
            <a:endParaRPr spc="-25" dirty="0"/>
          </a:p>
        </p:txBody>
      </p:sp>
      <p:sp>
        <p:nvSpPr>
          <p:cNvPr id="3" name="object 3">
            <a:extLst>
              <a:ext uri="{FF2B5EF4-FFF2-40B4-BE49-F238E27FC236}">
                <a16:creationId xmlns:a16="http://schemas.microsoft.com/office/drawing/2014/main" id="{C3FFF50F-31FF-5000-37F2-29BE6066E173}"/>
              </a:ext>
            </a:extLst>
          </p:cNvPr>
          <p:cNvSpPr txBox="1"/>
          <p:nvPr/>
        </p:nvSpPr>
        <p:spPr>
          <a:xfrm>
            <a:off x="598289" y="1013589"/>
            <a:ext cx="5748020" cy="5804153"/>
          </a:xfrm>
          <a:prstGeom prst="rect">
            <a:avLst/>
          </a:prstGeom>
        </p:spPr>
        <p:txBody>
          <a:bodyPr vert="horz" wrap="square" lIns="0" tIns="99060" rIns="0" bIns="0" rtlCol="0">
            <a:spAutoFit/>
          </a:bodyPr>
          <a:lstStyle/>
          <a:p>
            <a:pPr marL="457200" indent="-457200">
              <a:buFont typeface="Arial" panose="020B0604020202020204" pitchFamily="34" charset="0"/>
              <a:buChar char="•"/>
            </a:pPr>
            <a:r>
              <a:rPr lang="en-US" sz="2600" dirty="0">
                <a:latin typeface="Times New Roman" panose="02020603050405020304" pitchFamily="18" charset="0"/>
                <a:cs typeface="Times New Roman" panose="02020603050405020304" pitchFamily="18" charset="0"/>
              </a:rPr>
              <a:t>The curve confirms strong discriminative performance for most classes, with five out of seven classes achieving a perfect AUC of 1.00 (AKIEC, BCC, DF, VASC).</a:t>
            </a:r>
          </a:p>
          <a:p>
            <a:pPr marL="457200" indent="-457200">
              <a:buFont typeface="Arial" panose="020B0604020202020204" pitchFamily="34" charset="0"/>
              <a:buChar char="•"/>
            </a:pPr>
            <a:r>
              <a:rPr lang="en-US" sz="2600" dirty="0">
                <a:latin typeface="Times New Roman" panose="02020603050405020304" pitchFamily="18" charset="0"/>
                <a:cs typeface="Times New Roman" panose="02020603050405020304" pitchFamily="18" charset="0"/>
              </a:rPr>
              <a:t>Class 2 (BKL) shows a very strong AUC of 0.98, indicating excellent separation from the rest of the classes.</a:t>
            </a:r>
          </a:p>
          <a:p>
            <a:pPr marL="457200" indent="-457200">
              <a:buFont typeface="Arial" panose="020B0604020202020204" pitchFamily="34" charset="0"/>
              <a:buChar char="•"/>
            </a:pPr>
            <a:r>
              <a:rPr lang="en-US" sz="2600" dirty="0">
                <a:latin typeface="Times New Roman" panose="02020603050405020304" pitchFamily="18" charset="0"/>
                <a:cs typeface="Times New Roman" panose="02020603050405020304" pitchFamily="18" charset="0"/>
              </a:rPr>
              <a:t>Class 4 (MEL - Melanoma) and Class 5 (NV - Nevi) are the most challenging, with AUCs of 0.93 and 0.96, respectively, yet these still represent strong classification capability.</a:t>
            </a:r>
          </a:p>
          <a:p>
            <a:pPr marL="241300" indent="-228600">
              <a:lnSpc>
                <a:spcPct val="100000"/>
              </a:lnSpc>
              <a:spcBef>
                <a:spcPts val="780"/>
              </a:spcBef>
              <a:buFont typeface="Arial MT"/>
              <a:buChar char="•"/>
              <a:tabLst>
                <a:tab pos="241300" algn="l"/>
              </a:tabLst>
            </a:pPr>
            <a:endParaRPr sz="2600" dirty="0">
              <a:latin typeface="Times New Roman" panose="02020603050405020304" pitchFamily="18" charset="0"/>
              <a:cs typeface="Times New Roman" panose="02020603050405020304" pitchFamily="18" charset="0"/>
            </a:endParaRPr>
          </a:p>
        </p:txBody>
      </p:sp>
      <p:pic>
        <p:nvPicPr>
          <p:cNvPr id="11" name="Picture 10">
            <a:extLst>
              <a:ext uri="{FF2B5EF4-FFF2-40B4-BE49-F238E27FC236}">
                <a16:creationId xmlns:a16="http://schemas.microsoft.com/office/drawing/2014/main" id="{7899790E-A645-19AD-274F-1EA6B64722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34703" y="1291847"/>
            <a:ext cx="5981097" cy="4892356"/>
          </a:xfrm>
          <a:prstGeom prst="rect">
            <a:avLst/>
          </a:prstGeom>
        </p:spPr>
      </p:pic>
    </p:spTree>
    <p:extLst>
      <p:ext uri="{BB962C8B-B14F-4D97-AF65-F5344CB8AC3E}">
        <p14:creationId xmlns:p14="http://schemas.microsoft.com/office/powerpoint/2010/main" val="1455136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45463" y="283463"/>
            <a:ext cx="10101072" cy="942565"/>
          </a:xfrm>
          <a:prstGeom prst="rect">
            <a:avLst/>
          </a:prstGeom>
        </p:spPr>
        <p:txBody>
          <a:bodyPr vert="horz" wrap="square" lIns="0" tIns="262889" rIns="0" bIns="0" rtlCol="0">
            <a:spAutoFit/>
          </a:bodyPr>
          <a:lstStyle/>
          <a:p>
            <a:pPr marL="588010">
              <a:lnSpc>
                <a:spcPct val="100000"/>
              </a:lnSpc>
              <a:spcBef>
                <a:spcPts val="130"/>
              </a:spcBef>
            </a:pPr>
            <a:r>
              <a:rPr dirty="0"/>
              <a:t>CONCLUSION</a:t>
            </a:r>
            <a:r>
              <a:rPr lang="en-IN" dirty="0"/>
              <a:t> and</a:t>
            </a:r>
            <a:r>
              <a:rPr spc="-85" dirty="0"/>
              <a:t> </a:t>
            </a:r>
            <a:r>
              <a:rPr dirty="0"/>
              <a:t>FUTURE</a:t>
            </a:r>
            <a:r>
              <a:rPr spc="-120" dirty="0"/>
              <a:t> </a:t>
            </a:r>
            <a:r>
              <a:rPr spc="-10" dirty="0"/>
              <a:t>SCOPE</a:t>
            </a:r>
          </a:p>
        </p:txBody>
      </p:sp>
      <p:sp>
        <p:nvSpPr>
          <p:cNvPr id="4" name="object 4"/>
          <p:cNvSpPr txBox="1">
            <a:spLocks noGrp="1"/>
          </p:cNvSpPr>
          <p:nvPr>
            <p:ph type="dt" sz="half" idx="6"/>
          </p:nvPr>
        </p:nvSpPr>
        <p:spPr>
          <a:xfrm>
            <a:off x="917575" y="6451049"/>
            <a:ext cx="737235" cy="359073"/>
          </a:xfrm>
          <a:prstGeom prst="rect">
            <a:avLst/>
          </a:prstGeom>
        </p:spPr>
        <p:txBody>
          <a:bodyPr vert="horz" wrap="square" lIns="0" tIns="0" rIns="0" bIns="0" rtlCol="0">
            <a:spAutoFit/>
          </a:bodyPr>
          <a:lstStyle/>
          <a:p>
            <a:pPr marL="12700">
              <a:lnSpc>
                <a:spcPts val="1410"/>
              </a:lnSpc>
            </a:pPr>
            <a:r>
              <a:rPr lang="en-US" spc="-10" dirty="0"/>
              <a:t>05-12-</a:t>
            </a:r>
            <a:r>
              <a:rPr lang="en-US" spc="-20" dirty="0"/>
              <a:t>2025</a:t>
            </a:r>
          </a:p>
          <a:p>
            <a:pPr marL="12700">
              <a:lnSpc>
                <a:spcPts val="1410"/>
              </a:lnSpc>
            </a:pPr>
            <a:endParaRPr lang="en-US" spc="-20" dirty="0"/>
          </a:p>
        </p:txBody>
      </p:sp>
      <p:sp>
        <p:nvSpPr>
          <p:cNvPr id="5" name="object 5"/>
          <p:cNvSpPr txBox="1"/>
          <p:nvPr/>
        </p:nvSpPr>
        <p:spPr>
          <a:xfrm>
            <a:off x="4429378" y="6451049"/>
            <a:ext cx="758825" cy="194310"/>
          </a:xfrm>
          <a:prstGeom prst="rect">
            <a:avLst/>
          </a:prstGeom>
        </p:spPr>
        <p:txBody>
          <a:bodyPr vert="horz" wrap="square" lIns="0" tIns="0" rIns="0" bIns="0" rtlCol="0">
            <a:spAutoFit/>
          </a:bodyPr>
          <a:lstStyle/>
          <a:p>
            <a:pPr marL="12700">
              <a:lnSpc>
                <a:spcPts val="1410"/>
              </a:lnSpc>
            </a:pPr>
            <a:r>
              <a:rPr sz="1200" dirty="0">
                <a:solidFill>
                  <a:srgbClr val="888888"/>
                </a:solidFill>
                <a:latin typeface="Times New Roman"/>
                <a:cs typeface="Times New Roman"/>
              </a:rPr>
              <a:t>Review</a:t>
            </a:r>
            <a:r>
              <a:rPr sz="1200" spc="-30" dirty="0">
                <a:solidFill>
                  <a:srgbClr val="888888"/>
                </a:solidFill>
                <a:latin typeface="Times New Roman"/>
                <a:cs typeface="Times New Roman"/>
              </a:rPr>
              <a:t> </a:t>
            </a:r>
            <a:r>
              <a:rPr sz="1200" spc="-25" dirty="0">
                <a:solidFill>
                  <a:srgbClr val="888888"/>
                </a:solidFill>
                <a:latin typeface="Times New Roman"/>
                <a:cs typeface="Times New Roman"/>
              </a:rPr>
              <a:t>No.</a:t>
            </a:r>
            <a:endParaRPr sz="1200">
              <a:latin typeface="Times New Roman"/>
              <a:cs typeface="Times New Roman"/>
            </a:endParaRPr>
          </a:p>
        </p:txBody>
      </p:sp>
      <p:sp>
        <p:nvSpPr>
          <p:cNvPr id="6" name="object 6"/>
          <p:cNvSpPr txBox="1">
            <a:spLocks noGrp="1"/>
          </p:cNvSpPr>
          <p:nvPr>
            <p:ph type="ftr" sz="quarter" idx="5"/>
          </p:nvPr>
        </p:nvSpPr>
        <p:spPr>
          <a:prstGeom prst="rect">
            <a:avLst/>
          </a:prstGeom>
        </p:spPr>
        <p:txBody>
          <a:bodyPr vert="horz" wrap="square" lIns="0" tIns="0" rIns="0" bIns="0" rtlCol="0">
            <a:spAutoFit/>
          </a:bodyPr>
          <a:lstStyle/>
          <a:p>
            <a:pPr marL="12700">
              <a:lnSpc>
                <a:spcPts val="1410"/>
              </a:lnSpc>
            </a:pPr>
            <a:r>
              <a:t>Batch</a:t>
            </a:r>
            <a:r>
              <a:rPr spc="-55"/>
              <a:t> </a:t>
            </a:r>
            <a:r>
              <a:rPr spc="-25"/>
              <a:t>No.</a:t>
            </a:r>
            <a:endParaRPr spc="-25" dirty="0"/>
          </a:p>
        </p:txBody>
      </p:sp>
      <p:sp>
        <p:nvSpPr>
          <p:cNvPr id="7" name="object 7"/>
          <p:cNvSpPr txBox="1"/>
          <p:nvPr/>
        </p:nvSpPr>
        <p:spPr>
          <a:xfrm>
            <a:off x="6542944" y="6451049"/>
            <a:ext cx="1223010" cy="194310"/>
          </a:xfrm>
          <a:prstGeom prst="rect">
            <a:avLst/>
          </a:prstGeom>
        </p:spPr>
        <p:txBody>
          <a:bodyPr vert="horz" wrap="square" lIns="0" tIns="0" rIns="0" bIns="0" rtlCol="0">
            <a:spAutoFit/>
          </a:bodyPr>
          <a:lstStyle/>
          <a:p>
            <a:pPr marL="12700">
              <a:lnSpc>
                <a:spcPts val="1410"/>
              </a:lnSpc>
            </a:pPr>
            <a:r>
              <a:rPr sz="1200" spc="-10" dirty="0">
                <a:solidFill>
                  <a:srgbClr val="888888"/>
                </a:solidFill>
                <a:latin typeface="Times New Roman"/>
                <a:cs typeface="Times New Roman"/>
              </a:rPr>
              <a:t>Department</a:t>
            </a:r>
            <a:r>
              <a:rPr sz="1200" spc="-30" dirty="0">
                <a:solidFill>
                  <a:srgbClr val="888888"/>
                </a:solidFill>
                <a:latin typeface="Times New Roman"/>
                <a:cs typeface="Times New Roman"/>
              </a:rPr>
              <a:t> </a:t>
            </a:r>
            <a:r>
              <a:rPr sz="1200" dirty="0">
                <a:solidFill>
                  <a:srgbClr val="888888"/>
                </a:solidFill>
                <a:latin typeface="Times New Roman"/>
                <a:cs typeface="Times New Roman"/>
              </a:rPr>
              <a:t>of</a:t>
            </a:r>
            <a:r>
              <a:rPr sz="1200" spc="50" dirty="0">
                <a:solidFill>
                  <a:srgbClr val="888888"/>
                </a:solidFill>
                <a:latin typeface="Times New Roman"/>
                <a:cs typeface="Times New Roman"/>
              </a:rPr>
              <a:t> </a:t>
            </a:r>
            <a:r>
              <a:rPr sz="1200" spc="-25" dirty="0">
                <a:solidFill>
                  <a:srgbClr val="888888"/>
                </a:solidFill>
                <a:latin typeface="Times New Roman"/>
                <a:cs typeface="Times New Roman"/>
              </a:rPr>
              <a:t>CSE</a:t>
            </a:r>
            <a:endParaRPr sz="1200">
              <a:latin typeface="Times New Roman"/>
              <a:cs typeface="Times New Roman"/>
            </a:endParaRPr>
          </a:p>
        </p:txBody>
      </p:sp>
      <p:sp>
        <p:nvSpPr>
          <p:cNvPr id="8" name="object 8"/>
          <p:cNvSpPr txBox="1">
            <a:spLocks noGrp="1"/>
          </p:cNvSpPr>
          <p:nvPr>
            <p:ph type="sldNum" sz="quarter" idx="7"/>
          </p:nvPr>
        </p:nvSpPr>
        <p:spPr>
          <a:prstGeom prst="rect">
            <a:avLst/>
          </a:prstGeom>
        </p:spPr>
        <p:txBody>
          <a:bodyPr vert="horz" wrap="square" lIns="0" tIns="0" rIns="0" bIns="0" rtlCol="0">
            <a:spAutoFit/>
          </a:bodyPr>
          <a:lstStyle/>
          <a:p>
            <a:pPr marL="12700">
              <a:lnSpc>
                <a:spcPts val="1410"/>
              </a:lnSpc>
            </a:pPr>
            <a:fld id="{81D60167-4931-47E6-BA6A-407CBD079E47}" type="slidenum">
              <a:rPr spc="-25" dirty="0"/>
              <a:t>27</a:t>
            </a:fld>
            <a:endParaRPr spc="-25" dirty="0"/>
          </a:p>
        </p:txBody>
      </p:sp>
      <p:sp>
        <p:nvSpPr>
          <p:cNvPr id="3" name="object 3"/>
          <p:cNvSpPr txBox="1">
            <a:spLocks noGrp="1"/>
          </p:cNvSpPr>
          <p:nvPr>
            <p:ph type="body" idx="1"/>
          </p:nvPr>
        </p:nvSpPr>
        <p:spPr>
          <a:xfrm>
            <a:off x="91439" y="1036746"/>
            <a:ext cx="12009119" cy="5414303"/>
          </a:xfrm>
          <a:prstGeom prst="rect">
            <a:avLst/>
          </a:prstGeom>
        </p:spPr>
        <p:txBody>
          <a:bodyPr vert="horz" wrap="square" lIns="0" tIns="99060" rIns="0" bIns="0" rtlCol="0">
            <a:spAutoFit/>
          </a:bodyPr>
          <a:lstStyle/>
          <a:p>
            <a:pPr marL="241300" indent="-228600">
              <a:lnSpc>
                <a:spcPct val="100000"/>
              </a:lnSpc>
              <a:spcBef>
                <a:spcPts val="780"/>
              </a:spcBef>
              <a:buFont typeface="Arial MT"/>
              <a:buChar char="•"/>
              <a:tabLst>
                <a:tab pos="241300" algn="l"/>
              </a:tabLst>
            </a:pPr>
            <a:r>
              <a:rPr lang="en-IN" sz="2600" spc="-10" dirty="0"/>
              <a:t>The proposed meta-ensemble effectively integrates EfficientFormerV2 and Swin Tiny Transformer for balanced skin lesion classification.</a:t>
            </a:r>
          </a:p>
          <a:p>
            <a:pPr marL="241300" indent="-228600">
              <a:lnSpc>
                <a:spcPct val="100000"/>
              </a:lnSpc>
              <a:spcBef>
                <a:spcPts val="780"/>
              </a:spcBef>
              <a:buFont typeface="Arial MT"/>
              <a:buChar char="•"/>
              <a:tabLst>
                <a:tab pos="241300" algn="l"/>
              </a:tabLst>
            </a:pPr>
            <a:r>
              <a:rPr lang="en-IN" sz="2600" spc="-10" dirty="0"/>
              <a:t>Achieved high performance with a Macro F1-score of 0.8800 and ROC-AUC value of 0.9814.</a:t>
            </a:r>
          </a:p>
          <a:p>
            <a:pPr marL="241300" indent="-228600">
              <a:lnSpc>
                <a:spcPct val="100000"/>
              </a:lnSpc>
              <a:spcBef>
                <a:spcPts val="780"/>
              </a:spcBef>
              <a:buFont typeface="Arial MT"/>
              <a:buChar char="•"/>
              <a:tabLst>
                <a:tab pos="241300" algn="l"/>
              </a:tabLst>
            </a:pPr>
            <a:r>
              <a:rPr lang="en-IN" sz="2600" spc="-10" dirty="0"/>
              <a:t>Combines lightweight CNN and Transformer features, ensuring robust and accurate classification across all lesion categories.</a:t>
            </a:r>
          </a:p>
          <a:p>
            <a:pPr marL="241300" indent="-228600">
              <a:lnSpc>
                <a:spcPct val="100000"/>
              </a:lnSpc>
              <a:spcBef>
                <a:spcPts val="780"/>
              </a:spcBef>
              <a:buFont typeface="Arial MT"/>
              <a:buChar char="•"/>
              <a:tabLst>
                <a:tab pos="241300" algn="l"/>
              </a:tabLst>
            </a:pPr>
            <a:r>
              <a:rPr lang="en-IN" sz="2600" spc="-10" dirty="0"/>
              <a:t>Demonstrates strong potential for real-time deployment in </a:t>
            </a:r>
            <a:r>
              <a:rPr lang="en-IN" sz="2600" spc="-10" dirty="0" err="1"/>
              <a:t>teledermatology</a:t>
            </a:r>
            <a:r>
              <a:rPr lang="en-IN" sz="2600" spc="-10" dirty="0"/>
              <a:t> and clinical diagnostic support systems.</a:t>
            </a:r>
          </a:p>
          <a:p>
            <a:pPr marL="241300" indent="-228600">
              <a:lnSpc>
                <a:spcPct val="100000"/>
              </a:lnSpc>
              <a:spcBef>
                <a:spcPts val="780"/>
              </a:spcBef>
              <a:buFont typeface="Arial MT"/>
              <a:buChar char="•"/>
              <a:tabLst>
                <a:tab pos="241300" algn="l"/>
              </a:tabLst>
            </a:pPr>
            <a:r>
              <a:rPr lang="en-IN" sz="2600" spc="-10" dirty="0"/>
              <a:t>Limitation includes reliance on a single dataset and absence of clinical metadata integration for broader validation.</a:t>
            </a:r>
            <a:endParaRPr lang="en-US" sz="2600" spc="-10" dirty="0"/>
          </a:p>
          <a:p>
            <a:pPr marL="241300" indent="-228600">
              <a:lnSpc>
                <a:spcPct val="100000"/>
              </a:lnSpc>
              <a:spcBef>
                <a:spcPts val="780"/>
              </a:spcBef>
              <a:buFont typeface="Arial MT"/>
              <a:buChar char="•"/>
              <a:tabLst>
                <a:tab pos="241300" algn="l"/>
              </a:tabLst>
            </a:pPr>
            <a:r>
              <a:rPr lang="en-US" sz="2600" spc="-10" dirty="0"/>
              <a:t>Future improvements include testing on larger datasets, adding metadata, and applying Grad-CAM for interpretability.</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262889" rIns="0" bIns="0" rtlCol="0">
            <a:spAutoFit/>
          </a:bodyPr>
          <a:lstStyle/>
          <a:p>
            <a:pPr marL="3345815">
              <a:lnSpc>
                <a:spcPct val="100000"/>
              </a:lnSpc>
              <a:spcBef>
                <a:spcPts val="130"/>
              </a:spcBef>
            </a:pPr>
            <a:r>
              <a:rPr spc="-10" dirty="0"/>
              <a:t>REFERENCES</a:t>
            </a:r>
          </a:p>
        </p:txBody>
      </p:sp>
      <p:sp>
        <p:nvSpPr>
          <p:cNvPr id="4" name="object 4"/>
          <p:cNvSpPr txBox="1">
            <a:spLocks noGrp="1"/>
          </p:cNvSpPr>
          <p:nvPr>
            <p:ph type="dt" sz="half" idx="6"/>
          </p:nvPr>
        </p:nvSpPr>
        <p:spPr>
          <a:xfrm>
            <a:off x="917575" y="6451049"/>
            <a:ext cx="737235" cy="359073"/>
          </a:xfrm>
          <a:prstGeom prst="rect">
            <a:avLst/>
          </a:prstGeom>
        </p:spPr>
        <p:txBody>
          <a:bodyPr vert="horz" wrap="square" lIns="0" tIns="0" rIns="0" bIns="0" rtlCol="0">
            <a:spAutoFit/>
          </a:bodyPr>
          <a:lstStyle/>
          <a:p>
            <a:pPr marL="12700">
              <a:lnSpc>
                <a:spcPts val="1410"/>
              </a:lnSpc>
            </a:pPr>
            <a:r>
              <a:rPr lang="en-US" spc="-10" dirty="0"/>
              <a:t>05-12-</a:t>
            </a:r>
            <a:r>
              <a:rPr lang="en-US" spc="-20" dirty="0"/>
              <a:t>2025</a:t>
            </a:r>
          </a:p>
          <a:p>
            <a:pPr marL="12700">
              <a:lnSpc>
                <a:spcPts val="1410"/>
              </a:lnSpc>
            </a:pPr>
            <a:endParaRPr lang="en-US" spc="-20" dirty="0"/>
          </a:p>
        </p:txBody>
      </p:sp>
      <p:sp>
        <p:nvSpPr>
          <p:cNvPr id="5" name="object 5"/>
          <p:cNvSpPr txBox="1"/>
          <p:nvPr/>
        </p:nvSpPr>
        <p:spPr>
          <a:xfrm>
            <a:off x="4429378" y="6451049"/>
            <a:ext cx="758825" cy="194310"/>
          </a:xfrm>
          <a:prstGeom prst="rect">
            <a:avLst/>
          </a:prstGeom>
        </p:spPr>
        <p:txBody>
          <a:bodyPr vert="horz" wrap="square" lIns="0" tIns="0" rIns="0" bIns="0" rtlCol="0">
            <a:spAutoFit/>
          </a:bodyPr>
          <a:lstStyle/>
          <a:p>
            <a:pPr marL="12700">
              <a:lnSpc>
                <a:spcPts val="1410"/>
              </a:lnSpc>
            </a:pPr>
            <a:r>
              <a:rPr sz="1200" dirty="0">
                <a:solidFill>
                  <a:srgbClr val="888888"/>
                </a:solidFill>
                <a:latin typeface="Times New Roman"/>
                <a:cs typeface="Times New Roman"/>
              </a:rPr>
              <a:t>Review</a:t>
            </a:r>
            <a:r>
              <a:rPr sz="1200" spc="-30" dirty="0">
                <a:solidFill>
                  <a:srgbClr val="888888"/>
                </a:solidFill>
                <a:latin typeface="Times New Roman"/>
                <a:cs typeface="Times New Roman"/>
              </a:rPr>
              <a:t> </a:t>
            </a:r>
            <a:r>
              <a:rPr sz="1200" spc="-25" dirty="0">
                <a:solidFill>
                  <a:srgbClr val="888888"/>
                </a:solidFill>
                <a:latin typeface="Times New Roman"/>
                <a:cs typeface="Times New Roman"/>
              </a:rPr>
              <a:t>No.</a:t>
            </a:r>
            <a:endParaRPr sz="1200" dirty="0">
              <a:latin typeface="Times New Roman"/>
              <a:cs typeface="Times New Roman"/>
            </a:endParaRPr>
          </a:p>
        </p:txBody>
      </p:sp>
      <p:sp>
        <p:nvSpPr>
          <p:cNvPr id="6" name="object 6"/>
          <p:cNvSpPr txBox="1">
            <a:spLocks noGrp="1"/>
          </p:cNvSpPr>
          <p:nvPr>
            <p:ph type="ftr" sz="quarter" idx="5"/>
          </p:nvPr>
        </p:nvSpPr>
        <p:spPr>
          <a:prstGeom prst="rect">
            <a:avLst/>
          </a:prstGeom>
        </p:spPr>
        <p:txBody>
          <a:bodyPr vert="horz" wrap="square" lIns="0" tIns="0" rIns="0" bIns="0" rtlCol="0">
            <a:spAutoFit/>
          </a:bodyPr>
          <a:lstStyle/>
          <a:p>
            <a:pPr marL="12700">
              <a:lnSpc>
                <a:spcPts val="1410"/>
              </a:lnSpc>
            </a:pPr>
            <a:r>
              <a:t>Batch</a:t>
            </a:r>
            <a:r>
              <a:rPr spc="-55"/>
              <a:t> </a:t>
            </a:r>
            <a:r>
              <a:rPr spc="-25"/>
              <a:t>No.</a:t>
            </a:r>
            <a:endParaRPr spc="-25" dirty="0"/>
          </a:p>
        </p:txBody>
      </p:sp>
      <p:sp>
        <p:nvSpPr>
          <p:cNvPr id="7" name="object 7"/>
          <p:cNvSpPr txBox="1"/>
          <p:nvPr/>
        </p:nvSpPr>
        <p:spPr>
          <a:xfrm>
            <a:off x="6542944" y="6451049"/>
            <a:ext cx="1223010" cy="194310"/>
          </a:xfrm>
          <a:prstGeom prst="rect">
            <a:avLst/>
          </a:prstGeom>
        </p:spPr>
        <p:txBody>
          <a:bodyPr vert="horz" wrap="square" lIns="0" tIns="0" rIns="0" bIns="0" rtlCol="0">
            <a:spAutoFit/>
          </a:bodyPr>
          <a:lstStyle/>
          <a:p>
            <a:pPr marL="12700">
              <a:lnSpc>
                <a:spcPts val="1410"/>
              </a:lnSpc>
            </a:pPr>
            <a:r>
              <a:rPr sz="1200" spc="-10" dirty="0">
                <a:solidFill>
                  <a:srgbClr val="888888"/>
                </a:solidFill>
                <a:latin typeface="Times New Roman"/>
                <a:cs typeface="Times New Roman"/>
              </a:rPr>
              <a:t>Department</a:t>
            </a:r>
            <a:r>
              <a:rPr sz="1200" spc="-30" dirty="0">
                <a:solidFill>
                  <a:srgbClr val="888888"/>
                </a:solidFill>
                <a:latin typeface="Times New Roman"/>
                <a:cs typeface="Times New Roman"/>
              </a:rPr>
              <a:t> </a:t>
            </a:r>
            <a:r>
              <a:rPr sz="1200" dirty="0">
                <a:solidFill>
                  <a:srgbClr val="888888"/>
                </a:solidFill>
                <a:latin typeface="Times New Roman"/>
                <a:cs typeface="Times New Roman"/>
              </a:rPr>
              <a:t>of</a:t>
            </a:r>
            <a:r>
              <a:rPr sz="1200" spc="50" dirty="0">
                <a:solidFill>
                  <a:srgbClr val="888888"/>
                </a:solidFill>
                <a:latin typeface="Times New Roman"/>
                <a:cs typeface="Times New Roman"/>
              </a:rPr>
              <a:t> </a:t>
            </a:r>
            <a:r>
              <a:rPr sz="1200" spc="-25" dirty="0">
                <a:solidFill>
                  <a:srgbClr val="888888"/>
                </a:solidFill>
                <a:latin typeface="Times New Roman"/>
                <a:cs typeface="Times New Roman"/>
              </a:rPr>
              <a:t>CSE</a:t>
            </a:r>
            <a:endParaRPr sz="1200">
              <a:latin typeface="Times New Roman"/>
              <a:cs typeface="Times New Roman"/>
            </a:endParaRPr>
          </a:p>
        </p:txBody>
      </p:sp>
      <p:sp>
        <p:nvSpPr>
          <p:cNvPr id="8" name="object 8"/>
          <p:cNvSpPr txBox="1">
            <a:spLocks noGrp="1"/>
          </p:cNvSpPr>
          <p:nvPr>
            <p:ph type="sldNum" sz="quarter" idx="7"/>
          </p:nvPr>
        </p:nvSpPr>
        <p:spPr>
          <a:prstGeom prst="rect">
            <a:avLst/>
          </a:prstGeom>
        </p:spPr>
        <p:txBody>
          <a:bodyPr vert="horz" wrap="square" lIns="0" tIns="0" rIns="0" bIns="0" rtlCol="0">
            <a:spAutoFit/>
          </a:bodyPr>
          <a:lstStyle/>
          <a:p>
            <a:pPr marL="12700">
              <a:lnSpc>
                <a:spcPts val="1410"/>
              </a:lnSpc>
            </a:pPr>
            <a:fld id="{81D60167-4931-47E6-BA6A-407CBD079E47}" type="slidenum">
              <a:rPr spc="-25" dirty="0"/>
              <a:t>28</a:t>
            </a:fld>
            <a:endParaRPr spc="-25" dirty="0"/>
          </a:p>
        </p:txBody>
      </p:sp>
      <p:sp>
        <p:nvSpPr>
          <p:cNvPr id="3" name="object 3"/>
          <p:cNvSpPr txBox="1"/>
          <p:nvPr/>
        </p:nvSpPr>
        <p:spPr>
          <a:xfrm>
            <a:off x="228600" y="1219200"/>
            <a:ext cx="12039599" cy="5269391"/>
          </a:xfrm>
          <a:prstGeom prst="rect">
            <a:avLst/>
          </a:prstGeom>
        </p:spPr>
        <p:txBody>
          <a:bodyPr vert="horz" wrap="square" lIns="0" tIns="16510" rIns="0" bIns="0" rtlCol="0">
            <a:spAutoFit/>
          </a:bodyPr>
          <a:lstStyle/>
          <a:p>
            <a:pPr marL="241300" indent="-228600">
              <a:lnSpc>
                <a:spcPct val="100000"/>
              </a:lnSpc>
              <a:spcBef>
                <a:spcPts val="130"/>
              </a:spcBef>
              <a:buFont typeface="Arial MT"/>
              <a:buChar char="•"/>
              <a:tabLst>
                <a:tab pos="241300" algn="l"/>
              </a:tabLst>
            </a:pPr>
            <a:r>
              <a:rPr lang="en-IN" sz="2600" dirty="0">
                <a:latin typeface="Times New Roman"/>
                <a:cs typeface="Times New Roman"/>
              </a:rPr>
              <a:t>M. </a:t>
            </a:r>
            <a:r>
              <a:rPr lang="en-IN" sz="2600" dirty="0" err="1">
                <a:latin typeface="Times New Roman"/>
                <a:cs typeface="Times New Roman"/>
              </a:rPr>
              <a:t>Gallazzi</a:t>
            </a:r>
            <a:r>
              <a:rPr lang="en-IN" sz="2600" dirty="0">
                <a:latin typeface="Times New Roman"/>
                <a:cs typeface="Times New Roman"/>
              </a:rPr>
              <a:t>, S. </a:t>
            </a:r>
            <a:r>
              <a:rPr lang="en-IN" sz="2600" dirty="0" err="1">
                <a:latin typeface="Times New Roman"/>
                <a:cs typeface="Times New Roman"/>
              </a:rPr>
              <a:t>Biavaschi</a:t>
            </a:r>
            <a:r>
              <a:rPr lang="en-IN" sz="2600" dirty="0">
                <a:latin typeface="Times New Roman"/>
                <a:cs typeface="Times New Roman"/>
              </a:rPr>
              <a:t>, A. Bulgheroni, T. M. Gatti, S. </a:t>
            </a:r>
            <a:r>
              <a:rPr lang="en-IN" sz="2600" dirty="0" err="1">
                <a:latin typeface="Times New Roman"/>
                <a:cs typeface="Times New Roman"/>
              </a:rPr>
              <a:t>Corchs</a:t>
            </a:r>
            <a:r>
              <a:rPr lang="en-IN" sz="2600" dirty="0">
                <a:latin typeface="Times New Roman"/>
                <a:cs typeface="Times New Roman"/>
              </a:rPr>
              <a:t>, and I. Gallo, “A Large Dataset to Enhance Skin Cancer Classification With Transformer-Based Deep Neural Networks,” Department of Theoretical and Applied Science, University of </a:t>
            </a:r>
            <a:r>
              <a:rPr lang="en-IN" sz="2600" dirty="0" err="1">
                <a:latin typeface="Times New Roman"/>
                <a:cs typeface="Times New Roman"/>
              </a:rPr>
              <a:t>Insubria</a:t>
            </a:r>
            <a:r>
              <a:rPr lang="en-IN" sz="2600">
                <a:latin typeface="Times New Roman"/>
                <a:cs typeface="Times New Roman"/>
              </a:rPr>
              <a:t>, Varese, Italy, 2025.</a:t>
            </a:r>
          </a:p>
          <a:p>
            <a:pPr marL="241300" indent="-228600">
              <a:lnSpc>
                <a:spcPct val="100000"/>
              </a:lnSpc>
              <a:spcBef>
                <a:spcPts val="130"/>
              </a:spcBef>
              <a:buFont typeface="Arial MT"/>
              <a:buChar char="•"/>
              <a:tabLst>
                <a:tab pos="241300" algn="l"/>
              </a:tabLst>
            </a:pPr>
            <a:r>
              <a:rPr lang="en-IN" sz="2600">
                <a:latin typeface="Times New Roman"/>
                <a:cs typeface="Times New Roman"/>
              </a:rPr>
              <a:t>A</a:t>
            </a:r>
            <a:r>
              <a:rPr lang="en-IN" sz="2600" dirty="0">
                <a:latin typeface="Times New Roman"/>
                <a:cs typeface="Times New Roman"/>
              </a:rPr>
              <a:t>. Esteva et al., “Dermatologist-level skin cancer classification with deep neural networks,” Nature, vol. 542, pp. 115–118, 2017.</a:t>
            </a:r>
          </a:p>
          <a:p>
            <a:pPr marL="241300" indent="-228600">
              <a:lnSpc>
                <a:spcPct val="100000"/>
              </a:lnSpc>
              <a:spcBef>
                <a:spcPts val="130"/>
              </a:spcBef>
              <a:buFont typeface="Arial MT"/>
              <a:buChar char="•"/>
              <a:tabLst>
                <a:tab pos="241300" algn="l"/>
              </a:tabLst>
            </a:pPr>
            <a:r>
              <a:rPr lang="en-IN" sz="2600" dirty="0">
                <a:latin typeface="Times New Roman"/>
                <a:cs typeface="Times New Roman"/>
              </a:rPr>
              <a:t>Z. Liu et al., “Swin Transformer: Hierarchical Vision Transformer using shifted windows,” IEEE ICCV, pp. 10012–10022, 2021.</a:t>
            </a:r>
          </a:p>
          <a:p>
            <a:pPr marL="241300" indent="-228600">
              <a:lnSpc>
                <a:spcPct val="100000"/>
              </a:lnSpc>
              <a:spcBef>
                <a:spcPts val="130"/>
              </a:spcBef>
              <a:buFont typeface="Arial MT"/>
              <a:buChar char="•"/>
              <a:tabLst>
                <a:tab pos="241300" algn="l"/>
              </a:tabLst>
            </a:pPr>
            <a:r>
              <a:rPr lang="en-IN" sz="2600" dirty="0">
                <a:latin typeface="Times New Roman"/>
                <a:cs typeface="Times New Roman"/>
              </a:rPr>
              <a:t>Y. Li et al., “EfficientFormerV2: Parameter-efficient vision transformers,” </a:t>
            </a:r>
            <a:r>
              <a:rPr lang="en-IN" sz="2600" dirty="0" err="1">
                <a:latin typeface="Times New Roman"/>
                <a:cs typeface="Times New Roman"/>
              </a:rPr>
              <a:t>arXiv</a:t>
            </a:r>
            <a:r>
              <a:rPr lang="en-IN" sz="2600" dirty="0">
                <a:latin typeface="Times New Roman"/>
                <a:cs typeface="Times New Roman"/>
              </a:rPr>
              <a:t> preprint arXiv:2206.01191, 2022.</a:t>
            </a:r>
          </a:p>
          <a:p>
            <a:pPr marL="241300" indent="-228600">
              <a:lnSpc>
                <a:spcPct val="100000"/>
              </a:lnSpc>
              <a:spcBef>
                <a:spcPts val="130"/>
              </a:spcBef>
              <a:buFont typeface="Arial MT"/>
              <a:buChar char="•"/>
              <a:tabLst>
                <a:tab pos="241300" algn="l"/>
              </a:tabLst>
            </a:pPr>
            <a:r>
              <a:rPr lang="en-IN" sz="2600" dirty="0">
                <a:latin typeface="Times New Roman"/>
                <a:cs typeface="Times New Roman"/>
              </a:rPr>
              <a:t>S. Ayas, “Multiclass skin lesion classification in </a:t>
            </a:r>
            <a:r>
              <a:rPr lang="en-IN" sz="2600" dirty="0" err="1">
                <a:latin typeface="Times New Roman"/>
                <a:cs typeface="Times New Roman"/>
              </a:rPr>
              <a:t>dermoscopic</a:t>
            </a:r>
            <a:r>
              <a:rPr lang="en-IN" sz="2600" dirty="0">
                <a:latin typeface="Times New Roman"/>
                <a:cs typeface="Times New Roman"/>
              </a:rPr>
              <a:t> images using Swin Transformer model,” Neural Computing and Applications, vol. 35, no. 9, pp. 6713–6722, 2023.</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
            <a:extLst>
              <a:ext uri="{FF2B5EF4-FFF2-40B4-BE49-F238E27FC236}">
                <a16:creationId xmlns:a16="http://schemas.microsoft.com/office/drawing/2014/main" id="{263BDBDE-5FFF-2FBA-0BEB-050E2826E1F1}"/>
              </a:ext>
            </a:extLst>
          </p:cNvPr>
          <p:cNvSpPr txBox="1">
            <a:spLocks noGrp="1"/>
          </p:cNvSpPr>
          <p:nvPr>
            <p:ph type="title"/>
          </p:nvPr>
        </p:nvSpPr>
        <p:spPr>
          <a:xfrm>
            <a:off x="1045463" y="283463"/>
            <a:ext cx="10101072" cy="1200005"/>
          </a:xfrm>
          <a:prstGeom prst="rect">
            <a:avLst/>
          </a:prstGeom>
        </p:spPr>
        <p:txBody>
          <a:bodyPr vert="horz" wrap="square" lIns="0" tIns="262889" rIns="0" bIns="0" rtlCol="0">
            <a:spAutoFit/>
          </a:bodyPr>
          <a:lstStyle/>
          <a:p>
            <a:pPr marL="3345815">
              <a:lnSpc>
                <a:spcPct val="100000"/>
              </a:lnSpc>
              <a:spcBef>
                <a:spcPts val="130"/>
              </a:spcBef>
            </a:pPr>
            <a:r>
              <a:rPr spc="-10" dirty="0"/>
              <a:t>REFERENCES</a:t>
            </a:r>
          </a:p>
        </p:txBody>
      </p:sp>
      <p:sp>
        <p:nvSpPr>
          <p:cNvPr id="5" name="object 3">
            <a:extLst>
              <a:ext uri="{FF2B5EF4-FFF2-40B4-BE49-F238E27FC236}">
                <a16:creationId xmlns:a16="http://schemas.microsoft.com/office/drawing/2014/main" id="{3120C540-EEAE-DDA7-73F6-F72D2F135CCA}"/>
              </a:ext>
            </a:extLst>
          </p:cNvPr>
          <p:cNvSpPr txBox="1"/>
          <p:nvPr/>
        </p:nvSpPr>
        <p:spPr>
          <a:xfrm>
            <a:off x="152400" y="898705"/>
            <a:ext cx="12039600" cy="5695149"/>
          </a:xfrm>
          <a:prstGeom prst="rect">
            <a:avLst/>
          </a:prstGeom>
        </p:spPr>
        <p:txBody>
          <a:bodyPr vert="horz" wrap="square" lIns="0" tIns="16510" rIns="0" bIns="0" rtlCol="0">
            <a:spAutoFit/>
          </a:bodyPr>
          <a:lstStyle/>
          <a:p>
            <a:pPr marL="12700">
              <a:lnSpc>
                <a:spcPct val="100000"/>
              </a:lnSpc>
              <a:spcBef>
                <a:spcPts val="130"/>
              </a:spcBef>
              <a:tabLst>
                <a:tab pos="241300" algn="l"/>
              </a:tabLst>
            </a:pPr>
            <a:endParaRPr lang="en-IN" sz="2600" dirty="0">
              <a:latin typeface="Times New Roman"/>
              <a:cs typeface="Times New Roman"/>
            </a:endParaRPr>
          </a:p>
          <a:p>
            <a:pPr marL="241300" indent="-228600">
              <a:lnSpc>
                <a:spcPct val="100000"/>
              </a:lnSpc>
              <a:spcBef>
                <a:spcPts val="130"/>
              </a:spcBef>
              <a:buFont typeface="Arial MT"/>
              <a:buChar char="•"/>
              <a:tabLst>
                <a:tab pos="241300" algn="l"/>
              </a:tabLst>
            </a:pPr>
            <a:r>
              <a:rPr lang="en-IN" sz="2600" dirty="0">
                <a:latin typeface="Times New Roman"/>
                <a:cs typeface="Times New Roman"/>
              </a:rPr>
              <a:t>S. </a:t>
            </a:r>
            <a:r>
              <a:rPr lang="en-IN" sz="2600" dirty="0" err="1">
                <a:latin typeface="Times New Roman"/>
                <a:cs typeface="Times New Roman"/>
              </a:rPr>
              <a:t>Paraddy</a:t>
            </a:r>
            <a:r>
              <a:rPr lang="en-IN" sz="2600" dirty="0">
                <a:latin typeface="Times New Roman"/>
                <a:cs typeface="Times New Roman"/>
              </a:rPr>
              <a:t> and V. </a:t>
            </a:r>
            <a:r>
              <a:rPr lang="en-IN" sz="2600" dirty="0" err="1">
                <a:latin typeface="Times New Roman"/>
                <a:cs typeface="Times New Roman"/>
              </a:rPr>
              <a:t>Virupakshappa</a:t>
            </a:r>
            <a:r>
              <a:rPr lang="en-IN" sz="2600" dirty="0">
                <a:latin typeface="Times New Roman"/>
                <a:cs typeface="Times New Roman"/>
              </a:rPr>
              <a:t>, “Addressing challenges in skin cancer diagnosis: A convolutional Swin Transformer approach,” Journal of Imaging Informatics in Medicine, vol. 38, no. 3, pp. 1755–1775, 2025.</a:t>
            </a:r>
          </a:p>
          <a:p>
            <a:pPr marL="241300" indent="-228600">
              <a:lnSpc>
                <a:spcPct val="100000"/>
              </a:lnSpc>
              <a:spcBef>
                <a:spcPts val="130"/>
              </a:spcBef>
              <a:buFont typeface="Arial MT"/>
              <a:buChar char="•"/>
              <a:tabLst>
                <a:tab pos="241300" algn="l"/>
              </a:tabLst>
            </a:pPr>
            <a:r>
              <a:rPr lang="en-IN" sz="2600" dirty="0">
                <a:latin typeface="Times New Roman"/>
                <a:cs typeface="Times New Roman"/>
              </a:rPr>
              <a:t>K. He, X. Zhang, S. Ren, and J. Sun, “Deep residual learning for image recognition,” IEEE CVPR, pp. 770–778, 2016.</a:t>
            </a:r>
          </a:p>
          <a:p>
            <a:pPr marL="241300" indent="-228600">
              <a:lnSpc>
                <a:spcPct val="100000"/>
              </a:lnSpc>
              <a:spcBef>
                <a:spcPts val="130"/>
              </a:spcBef>
              <a:buFont typeface="Arial MT"/>
              <a:buChar char="•"/>
              <a:tabLst>
                <a:tab pos="241300" algn="l"/>
              </a:tabLst>
            </a:pPr>
            <a:r>
              <a:rPr lang="en-IN" sz="2600" dirty="0">
                <a:latin typeface="Times New Roman"/>
                <a:cs typeface="Times New Roman"/>
              </a:rPr>
              <a:t>O. </a:t>
            </a:r>
            <a:r>
              <a:rPr lang="en-IN" sz="2600" dirty="0" err="1">
                <a:latin typeface="Times New Roman"/>
                <a:cs typeface="Times New Roman"/>
              </a:rPr>
              <a:t>Ronneberger</a:t>
            </a:r>
            <a:r>
              <a:rPr lang="en-IN" sz="2600" dirty="0">
                <a:latin typeface="Times New Roman"/>
                <a:cs typeface="Times New Roman"/>
              </a:rPr>
              <a:t>, P. Fischer, and T. Brox, “U-Net: Convolutional networks for biomedical image segmentation,” MICCAI, pp. 234–241, 2015.</a:t>
            </a:r>
          </a:p>
          <a:p>
            <a:pPr marL="241300" indent="-228600">
              <a:lnSpc>
                <a:spcPct val="100000"/>
              </a:lnSpc>
              <a:spcBef>
                <a:spcPts val="130"/>
              </a:spcBef>
              <a:buFont typeface="Arial MT"/>
              <a:buChar char="•"/>
              <a:tabLst>
                <a:tab pos="241300" algn="l"/>
              </a:tabLst>
            </a:pPr>
            <a:r>
              <a:rPr lang="en-IN" sz="2600" dirty="0">
                <a:latin typeface="Times New Roman"/>
                <a:cs typeface="Times New Roman"/>
              </a:rPr>
              <a:t>M. Tan and Q. Le, “</a:t>
            </a:r>
            <a:r>
              <a:rPr lang="en-IN" sz="2600" dirty="0" err="1">
                <a:latin typeface="Times New Roman"/>
                <a:cs typeface="Times New Roman"/>
              </a:rPr>
              <a:t>EfficientNet</a:t>
            </a:r>
            <a:r>
              <a:rPr lang="en-IN" sz="2600" dirty="0">
                <a:latin typeface="Times New Roman"/>
                <a:cs typeface="Times New Roman"/>
              </a:rPr>
              <a:t>: Rethinking model scaling for convolutional neural networks,” ICML, pp. 6105–6114, 2019.</a:t>
            </a:r>
          </a:p>
          <a:p>
            <a:pPr marL="241300" indent="-228600">
              <a:lnSpc>
                <a:spcPct val="100000"/>
              </a:lnSpc>
              <a:spcBef>
                <a:spcPts val="130"/>
              </a:spcBef>
              <a:buFont typeface="Arial MT"/>
              <a:buChar char="•"/>
              <a:tabLst>
                <a:tab pos="241300" algn="l"/>
              </a:tabLst>
            </a:pPr>
            <a:r>
              <a:rPr lang="en-IN" sz="2600" dirty="0">
                <a:latin typeface="Times New Roman"/>
                <a:cs typeface="Times New Roman"/>
              </a:rPr>
              <a:t>T. J. Brinker et al., “Artificial intelligence applications in dermatology: Survey and perspectives,” Journal of the European Academy of Dermatology and Venereology, vol. 33, no. 10, pp. 1776–1784, 2019.</a:t>
            </a:r>
          </a:p>
          <a:p>
            <a:pPr marL="241300" indent="-228600">
              <a:lnSpc>
                <a:spcPct val="100000"/>
              </a:lnSpc>
              <a:spcBef>
                <a:spcPts val="130"/>
              </a:spcBef>
              <a:buFont typeface="Arial MT"/>
              <a:buChar char="•"/>
              <a:tabLst>
                <a:tab pos="241300" algn="l"/>
              </a:tabLst>
            </a:pPr>
            <a:endParaRPr lang="en-IN" sz="2600" dirty="0">
              <a:latin typeface="Times New Roman"/>
              <a:cs typeface="Times New Roman"/>
            </a:endParaRPr>
          </a:p>
        </p:txBody>
      </p:sp>
      <p:sp>
        <p:nvSpPr>
          <p:cNvPr id="6" name="object 4">
            <a:extLst>
              <a:ext uri="{FF2B5EF4-FFF2-40B4-BE49-F238E27FC236}">
                <a16:creationId xmlns:a16="http://schemas.microsoft.com/office/drawing/2014/main" id="{35F7DA2E-C234-8A83-0C08-71F640A7FC68}"/>
              </a:ext>
            </a:extLst>
          </p:cNvPr>
          <p:cNvSpPr txBox="1">
            <a:spLocks noGrp="1"/>
          </p:cNvSpPr>
          <p:nvPr>
            <p:ph type="dt" sz="half" idx="6"/>
          </p:nvPr>
        </p:nvSpPr>
        <p:spPr>
          <a:xfrm>
            <a:off x="917575" y="6451049"/>
            <a:ext cx="737235" cy="359073"/>
          </a:xfrm>
          <a:prstGeom prst="rect">
            <a:avLst/>
          </a:prstGeom>
        </p:spPr>
        <p:txBody>
          <a:bodyPr vert="horz" wrap="square" lIns="0" tIns="0" rIns="0" bIns="0" rtlCol="0">
            <a:spAutoFit/>
          </a:bodyPr>
          <a:lstStyle/>
          <a:p>
            <a:pPr marL="12700">
              <a:lnSpc>
                <a:spcPts val="1410"/>
              </a:lnSpc>
            </a:pPr>
            <a:r>
              <a:rPr lang="en-US" spc="-10" dirty="0"/>
              <a:t>05-12-</a:t>
            </a:r>
            <a:r>
              <a:rPr lang="en-US" spc="-20" dirty="0"/>
              <a:t>2025</a:t>
            </a:r>
          </a:p>
          <a:p>
            <a:pPr marL="12700">
              <a:lnSpc>
                <a:spcPts val="1410"/>
              </a:lnSpc>
            </a:pPr>
            <a:endParaRPr lang="en-US" spc="-20" dirty="0"/>
          </a:p>
        </p:txBody>
      </p:sp>
      <p:sp>
        <p:nvSpPr>
          <p:cNvPr id="7" name="object 5">
            <a:extLst>
              <a:ext uri="{FF2B5EF4-FFF2-40B4-BE49-F238E27FC236}">
                <a16:creationId xmlns:a16="http://schemas.microsoft.com/office/drawing/2014/main" id="{B4949110-2207-79F0-721F-3C96B28BD5FB}"/>
              </a:ext>
            </a:extLst>
          </p:cNvPr>
          <p:cNvSpPr txBox="1"/>
          <p:nvPr/>
        </p:nvSpPr>
        <p:spPr>
          <a:xfrm>
            <a:off x="4429378" y="6451049"/>
            <a:ext cx="758825" cy="194310"/>
          </a:xfrm>
          <a:prstGeom prst="rect">
            <a:avLst/>
          </a:prstGeom>
        </p:spPr>
        <p:txBody>
          <a:bodyPr vert="horz" wrap="square" lIns="0" tIns="0" rIns="0" bIns="0" rtlCol="0">
            <a:spAutoFit/>
          </a:bodyPr>
          <a:lstStyle/>
          <a:p>
            <a:pPr marL="12700">
              <a:lnSpc>
                <a:spcPts val="1410"/>
              </a:lnSpc>
            </a:pPr>
            <a:r>
              <a:rPr sz="1200" dirty="0">
                <a:solidFill>
                  <a:srgbClr val="888888"/>
                </a:solidFill>
                <a:latin typeface="Times New Roman"/>
                <a:cs typeface="Times New Roman"/>
              </a:rPr>
              <a:t>Review</a:t>
            </a:r>
            <a:r>
              <a:rPr sz="1200" spc="-30" dirty="0">
                <a:solidFill>
                  <a:srgbClr val="888888"/>
                </a:solidFill>
                <a:latin typeface="Times New Roman"/>
                <a:cs typeface="Times New Roman"/>
              </a:rPr>
              <a:t> </a:t>
            </a:r>
            <a:r>
              <a:rPr sz="1200" spc="-25" dirty="0">
                <a:solidFill>
                  <a:srgbClr val="888888"/>
                </a:solidFill>
                <a:latin typeface="Times New Roman"/>
                <a:cs typeface="Times New Roman"/>
              </a:rPr>
              <a:t>No.</a:t>
            </a:r>
            <a:endParaRPr sz="1200">
              <a:latin typeface="Times New Roman"/>
              <a:cs typeface="Times New Roman"/>
            </a:endParaRPr>
          </a:p>
        </p:txBody>
      </p:sp>
      <p:sp>
        <p:nvSpPr>
          <p:cNvPr id="8" name="object 6">
            <a:extLst>
              <a:ext uri="{FF2B5EF4-FFF2-40B4-BE49-F238E27FC236}">
                <a16:creationId xmlns:a16="http://schemas.microsoft.com/office/drawing/2014/main" id="{64A3BC16-6ED5-C739-9CF5-F285DBE864FF}"/>
              </a:ext>
            </a:extLst>
          </p:cNvPr>
          <p:cNvSpPr txBox="1">
            <a:spLocks noGrp="1"/>
          </p:cNvSpPr>
          <p:nvPr>
            <p:ph type="ftr" sz="quarter" idx="5"/>
          </p:nvPr>
        </p:nvSpPr>
        <p:spPr>
          <a:xfrm>
            <a:off x="5505148" y="6451049"/>
            <a:ext cx="644525" cy="194309"/>
          </a:xfrm>
          <a:prstGeom prst="rect">
            <a:avLst/>
          </a:prstGeom>
        </p:spPr>
        <p:txBody>
          <a:bodyPr vert="horz" wrap="square" lIns="0" tIns="0" rIns="0" bIns="0" rtlCol="0">
            <a:spAutoFit/>
          </a:bodyPr>
          <a:lstStyle/>
          <a:p>
            <a:pPr marL="12700">
              <a:lnSpc>
                <a:spcPts val="1410"/>
              </a:lnSpc>
            </a:pPr>
            <a:r>
              <a:t>Batch</a:t>
            </a:r>
            <a:r>
              <a:rPr spc="-55"/>
              <a:t> </a:t>
            </a:r>
            <a:r>
              <a:rPr spc="-25"/>
              <a:t>No.</a:t>
            </a:r>
            <a:endParaRPr spc="-25" dirty="0"/>
          </a:p>
        </p:txBody>
      </p:sp>
      <p:sp>
        <p:nvSpPr>
          <p:cNvPr id="9" name="object 7">
            <a:extLst>
              <a:ext uri="{FF2B5EF4-FFF2-40B4-BE49-F238E27FC236}">
                <a16:creationId xmlns:a16="http://schemas.microsoft.com/office/drawing/2014/main" id="{3326249F-1885-590E-71E8-B94B9B03BE23}"/>
              </a:ext>
            </a:extLst>
          </p:cNvPr>
          <p:cNvSpPr txBox="1"/>
          <p:nvPr/>
        </p:nvSpPr>
        <p:spPr>
          <a:xfrm>
            <a:off x="6542944" y="6451049"/>
            <a:ext cx="1223010" cy="194310"/>
          </a:xfrm>
          <a:prstGeom prst="rect">
            <a:avLst/>
          </a:prstGeom>
        </p:spPr>
        <p:txBody>
          <a:bodyPr vert="horz" wrap="square" lIns="0" tIns="0" rIns="0" bIns="0" rtlCol="0">
            <a:spAutoFit/>
          </a:bodyPr>
          <a:lstStyle/>
          <a:p>
            <a:pPr marL="12700">
              <a:lnSpc>
                <a:spcPts val="1410"/>
              </a:lnSpc>
            </a:pPr>
            <a:r>
              <a:rPr sz="1200" spc="-10" dirty="0">
                <a:solidFill>
                  <a:srgbClr val="888888"/>
                </a:solidFill>
                <a:latin typeface="Times New Roman"/>
                <a:cs typeface="Times New Roman"/>
              </a:rPr>
              <a:t>Department</a:t>
            </a:r>
            <a:r>
              <a:rPr sz="1200" spc="-30" dirty="0">
                <a:solidFill>
                  <a:srgbClr val="888888"/>
                </a:solidFill>
                <a:latin typeface="Times New Roman"/>
                <a:cs typeface="Times New Roman"/>
              </a:rPr>
              <a:t> </a:t>
            </a:r>
            <a:r>
              <a:rPr sz="1200" dirty="0">
                <a:solidFill>
                  <a:srgbClr val="888888"/>
                </a:solidFill>
                <a:latin typeface="Times New Roman"/>
                <a:cs typeface="Times New Roman"/>
              </a:rPr>
              <a:t>of</a:t>
            </a:r>
            <a:r>
              <a:rPr sz="1200" spc="50" dirty="0">
                <a:solidFill>
                  <a:srgbClr val="888888"/>
                </a:solidFill>
                <a:latin typeface="Times New Roman"/>
                <a:cs typeface="Times New Roman"/>
              </a:rPr>
              <a:t> </a:t>
            </a:r>
            <a:r>
              <a:rPr sz="1200" spc="-25" dirty="0">
                <a:solidFill>
                  <a:srgbClr val="888888"/>
                </a:solidFill>
                <a:latin typeface="Times New Roman"/>
                <a:cs typeface="Times New Roman"/>
              </a:rPr>
              <a:t>CSE</a:t>
            </a:r>
            <a:endParaRPr sz="1200">
              <a:latin typeface="Times New Roman"/>
              <a:cs typeface="Times New Roman"/>
            </a:endParaRPr>
          </a:p>
        </p:txBody>
      </p:sp>
      <p:sp>
        <p:nvSpPr>
          <p:cNvPr id="10" name="object 8">
            <a:extLst>
              <a:ext uri="{FF2B5EF4-FFF2-40B4-BE49-F238E27FC236}">
                <a16:creationId xmlns:a16="http://schemas.microsoft.com/office/drawing/2014/main" id="{00BED7E1-6354-70C8-13E8-DA746E8CEEC7}"/>
              </a:ext>
            </a:extLst>
          </p:cNvPr>
          <p:cNvSpPr txBox="1">
            <a:spLocks noGrp="1"/>
          </p:cNvSpPr>
          <p:nvPr>
            <p:ph type="sldNum" sz="quarter" idx="7"/>
          </p:nvPr>
        </p:nvSpPr>
        <p:spPr>
          <a:xfrm>
            <a:off x="11104626" y="6451049"/>
            <a:ext cx="215900" cy="194309"/>
          </a:xfrm>
          <a:prstGeom prst="rect">
            <a:avLst/>
          </a:prstGeom>
        </p:spPr>
        <p:txBody>
          <a:bodyPr vert="horz" wrap="square" lIns="0" tIns="0" rIns="0" bIns="0" rtlCol="0">
            <a:spAutoFit/>
          </a:bodyPr>
          <a:lstStyle/>
          <a:p>
            <a:pPr marL="12700">
              <a:lnSpc>
                <a:spcPts val="1410"/>
              </a:lnSpc>
            </a:pPr>
            <a:fld id="{81D60167-4931-47E6-BA6A-407CBD079E47}" type="slidenum">
              <a:rPr spc="-25" dirty="0"/>
              <a:t>29</a:t>
            </a:fld>
            <a:endParaRPr spc="-25" dirty="0"/>
          </a:p>
        </p:txBody>
      </p:sp>
    </p:spTree>
    <p:extLst>
      <p:ext uri="{BB962C8B-B14F-4D97-AF65-F5344CB8AC3E}">
        <p14:creationId xmlns:p14="http://schemas.microsoft.com/office/powerpoint/2010/main" val="22711745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969255" y="529843"/>
            <a:ext cx="2613025" cy="701040"/>
          </a:xfrm>
          <a:prstGeom prst="rect">
            <a:avLst/>
          </a:prstGeom>
        </p:spPr>
        <p:txBody>
          <a:bodyPr vert="horz" wrap="square" lIns="0" tIns="16510" rIns="0" bIns="0" rtlCol="0">
            <a:spAutoFit/>
          </a:bodyPr>
          <a:lstStyle/>
          <a:p>
            <a:pPr marL="12700">
              <a:lnSpc>
                <a:spcPct val="100000"/>
              </a:lnSpc>
              <a:spcBef>
                <a:spcPts val="130"/>
              </a:spcBef>
            </a:pPr>
            <a:r>
              <a:rPr spc="-10" dirty="0"/>
              <a:t>OUTLINE</a:t>
            </a:r>
          </a:p>
        </p:txBody>
      </p:sp>
      <p:sp>
        <p:nvSpPr>
          <p:cNvPr id="4" name="object 4"/>
          <p:cNvSpPr txBox="1">
            <a:spLocks noGrp="1"/>
          </p:cNvSpPr>
          <p:nvPr>
            <p:ph type="dt" sz="half" idx="6"/>
          </p:nvPr>
        </p:nvSpPr>
        <p:spPr>
          <a:xfrm>
            <a:off x="917575" y="6451049"/>
            <a:ext cx="737235" cy="179536"/>
          </a:xfrm>
          <a:prstGeom prst="rect">
            <a:avLst/>
          </a:prstGeom>
        </p:spPr>
        <p:txBody>
          <a:bodyPr vert="horz" wrap="square" lIns="0" tIns="0" rIns="0" bIns="0" rtlCol="0">
            <a:spAutoFit/>
          </a:bodyPr>
          <a:lstStyle/>
          <a:p>
            <a:pPr marL="12700">
              <a:lnSpc>
                <a:spcPts val="1410"/>
              </a:lnSpc>
            </a:pPr>
            <a:r>
              <a:rPr lang="en-US" spc="-10"/>
              <a:t>05-12-</a:t>
            </a:r>
            <a:r>
              <a:rPr lang="en-US" spc="-20"/>
              <a:t>2025</a:t>
            </a:r>
            <a:endParaRPr lang="en-US" spc="-20" dirty="0"/>
          </a:p>
        </p:txBody>
      </p:sp>
      <p:sp>
        <p:nvSpPr>
          <p:cNvPr id="5" name="object 5"/>
          <p:cNvSpPr txBox="1"/>
          <p:nvPr/>
        </p:nvSpPr>
        <p:spPr>
          <a:xfrm>
            <a:off x="4429378" y="6451049"/>
            <a:ext cx="758825" cy="194310"/>
          </a:xfrm>
          <a:prstGeom prst="rect">
            <a:avLst/>
          </a:prstGeom>
        </p:spPr>
        <p:txBody>
          <a:bodyPr vert="horz" wrap="square" lIns="0" tIns="0" rIns="0" bIns="0" rtlCol="0">
            <a:spAutoFit/>
          </a:bodyPr>
          <a:lstStyle/>
          <a:p>
            <a:pPr marL="12700">
              <a:lnSpc>
                <a:spcPts val="1410"/>
              </a:lnSpc>
            </a:pPr>
            <a:r>
              <a:rPr sz="1200" dirty="0">
                <a:solidFill>
                  <a:srgbClr val="888888"/>
                </a:solidFill>
                <a:latin typeface="Times New Roman"/>
                <a:cs typeface="Times New Roman"/>
              </a:rPr>
              <a:t>Review</a:t>
            </a:r>
            <a:r>
              <a:rPr sz="1200" spc="-30" dirty="0">
                <a:solidFill>
                  <a:srgbClr val="888888"/>
                </a:solidFill>
                <a:latin typeface="Times New Roman"/>
                <a:cs typeface="Times New Roman"/>
              </a:rPr>
              <a:t> </a:t>
            </a:r>
            <a:r>
              <a:rPr sz="1200" spc="-25" dirty="0">
                <a:solidFill>
                  <a:srgbClr val="888888"/>
                </a:solidFill>
                <a:latin typeface="Times New Roman"/>
                <a:cs typeface="Times New Roman"/>
              </a:rPr>
              <a:t>No.</a:t>
            </a:r>
            <a:endParaRPr sz="1200">
              <a:latin typeface="Times New Roman"/>
              <a:cs typeface="Times New Roman"/>
            </a:endParaRPr>
          </a:p>
        </p:txBody>
      </p:sp>
      <p:sp>
        <p:nvSpPr>
          <p:cNvPr id="6" name="object 6"/>
          <p:cNvSpPr txBox="1">
            <a:spLocks noGrp="1"/>
          </p:cNvSpPr>
          <p:nvPr>
            <p:ph type="ftr" sz="quarter" idx="5"/>
          </p:nvPr>
        </p:nvSpPr>
        <p:spPr>
          <a:prstGeom prst="rect">
            <a:avLst/>
          </a:prstGeom>
        </p:spPr>
        <p:txBody>
          <a:bodyPr vert="horz" wrap="square" lIns="0" tIns="0" rIns="0" bIns="0" rtlCol="0">
            <a:spAutoFit/>
          </a:bodyPr>
          <a:lstStyle/>
          <a:p>
            <a:pPr marL="12700">
              <a:lnSpc>
                <a:spcPts val="1410"/>
              </a:lnSpc>
            </a:pPr>
            <a:r>
              <a:t>Batch</a:t>
            </a:r>
            <a:r>
              <a:rPr spc="-55"/>
              <a:t> </a:t>
            </a:r>
            <a:r>
              <a:rPr spc="-25"/>
              <a:t>No.</a:t>
            </a:r>
            <a:endParaRPr spc="-25" dirty="0"/>
          </a:p>
        </p:txBody>
      </p:sp>
      <p:sp>
        <p:nvSpPr>
          <p:cNvPr id="7" name="object 7"/>
          <p:cNvSpPr txBox="1"/>
          <p:nvPr/>
        </p:nvSpPr>
        <p:spPr>
          <a:xfrm>
            <a:off x="6542944" y="6451049"/>
            <a:ext cx="1223010" cy="194310"/>
          </a:xfrm>
          <a:prstGeom prst="rect">
            <a:avLst/>
          </a:prstGeom>
        </p:spPr>
        <p:txBody>
          <a:bodyPr vert="horz" wrap="square" lIns="0" tIns="0" rIns="0" bIns="0" rtlCol="0">
            <a:spAutoFit/>
          </a:bodyPr>
          <a:lstStyle/>
          <a:p>
            <a:pPr marL="12700">
              <a:lnSpc>
                <a:spcPts val="1410"/>
              </a:lnSpc>
            </a:pPr>
            <a:r>
              <a:rPr sz="1200" spc="-10" dirty="0">
                <a:solidFill>
                  <a:srgbClr val="888888"/>
                </a:solidFill>
                <a:latin typeface="Times New Roman"/>
                <a:cs typeface="Times New Roman"/>
              </a:rPr>
              <a:t>Department</a:t>
            </a:r>
            <a:r>
              <a:rPr sz="1200" spc="-30" dirty="0">
                <a:solidFill>
                  <a:srgbClr val="888888"/>
                </a:solidFill>
                <a:latin typeface="Times New Roman"/>
                <a:cs typeface="Times New Roman"/>
              </a:rPr>
              <a:t> </a:t>
            </a:r>
            <a:r>
              <a:rPr sz="1200" dirty="0">
                <a:solidFill>
                  <a:srgbClr val="888888"/>
                </a:solidFill>
                <a:latin typeface="Times New Roman"/>
                <a:cs typeface="Times New Roman"/>
              </a:rPr>
              <a:t>of</a:t>
            </a:r>
            <a:r>
              <a:rPr sz="1200" spc="50" dirty="0">
                <a:solidFill>
                  <a:srgbClr val="888888"/>
                </a:solidFill>
                <a:latin typeface="Times New Roman"/>
                <a:cs typeface="Times New Roman"/>
              </a:rPr>
              <a:t> </a:t>
            </a:r>
            <a:r>
              <a:rPr sz="1200" spc="-25" dirty="0">
                <a:solidFill>
                  <a:srgbClr val="888888"/>
                </a:solidFill>
                <a:latin typeface="Times New Roman"/>
                <a:cs typeface="Times New Roman"/>
              </a:rPr>
              <a:t>CSE</a:t>
            </a:r>
            <a:endParaRPr sz="1200">
              <a:latin typeface="Times New Roman"/>
              <a:cs typeface="Times New Roman"/>
            </a:endParaRPr>
          </a:p>
        </p:txBody>
      </p:sp>
      <p:sp>
        <p:nvSpPr>
          <p:cNvPr id="8" name="object 8"/>
          <p:cNvSpPr txBox="1">
            <a:spLocks noGrp="1"/>
          </p:cNvSpPr>
          <p:nvPr>
            <p:ph type="sldNum" sz="quarter" idx="7"/>
          </p:nvPr>
        </p:nvSpPr>
        <p:spPr>
          <a:prstGeom prst="rect">
            <a:avLst/>
          </a:prstGeom>
        </p:spPr>
        <p:txBody>
          <a:bodyPr vert="horz" wrap="square" lIns="0" tIns="0" rIns="0" bIns="0" rtlCol="0">
            <a:spAutoFit/>
          </a:bodyPr>
          <a:lstStyle/>
          <a:p>
            <a:pPr marL="12700">
              <a:lnSpc>
                <a:spcPts val="1410"/>
              </a:lnSpc>
            </a:pPr>
            <a:fld id="{81D60167-4931-47E6-BA6A-407CBD079E47}" type="slidenum">
              <a:rPr spc="-25" dirty="0"/>
              <a:t>3</a:t>
            </a:fld>
            <a:endParaRPr spc="-25" dirty="0"/>
          </a:p>
        </p:txBody>
      </p:sp>
      <p:sp>
        <p:nvSpPr>
          <p:cNvPr id="3" name="object 3"/>
          <p:cNvSpPr txBox="1"/>
          <p:nvPr/>
        </p:nvSpPr>
        <p:spPr>
          <a:xfrm>
            <a:off x="917575" y="1173924"/>
            <a:ext cx="3450590" cy="4508500"/>
          </a:xfrm>
          <a:prstGeom prst="rect">
            <a:avLst/>
          </a:prstGeom>
        </p:spPr>
        <p:txBody>
          <a:bodyPr vert="horz" wrap="square" lIns="0" tIns="62230" rIns="0" bIns="0" rtlCol="0">
            <a:spAutoFit/>
          </a:bodyPr>
          <a:lstStyle/>
          <a:p>
            <a:pPr marL="527050" indent="-514350">
              <a:lnSpc>
                <a:spcPct val="100000"/>
              </a:lnSpc>
              <a:spcBef>
                <a:spcPts val="490"/>
              </a:spcBef>
              <a:buAutoNum type="arabicPeriod"/>
              <a:tabLst>
                <a:tab pos="527050" algn="l"/>
              </a:tabLst>
            </a:pPr>
            <a:r>
              <a:rPr sz="1800" spc="-10" dirty="0">
                <a:latin typeface="Times New Roman"/>
                <a:cs typeface="Times New Roman"/>
              </a:rPr>
              <a:t>Abstract</a:t>
            </a:r>
            <a:endParaRPr sz="1800" dirty="0">
              <a:latin typeface="Times New Roman"/>
              <a:cs typeface="Times New Roman"/>
            </a:endParaRPr>
          </a:p>
          <a:p>
            <a:pPr marL="527050" indent="-514350">
              <a:lnSpc>
                <a:spcPct val="100000"/>
              </a:lnSpc>
              <a:spcBef>
                <a:spcPts val="390"/>
              </a:spcBef>
              <a:buAutoNum type="arabicPeriod"/>
              <a:tabLst>
                <a:tab pos="527050" algn="l"/>
              </a:tabLst>
            </a:pPr>
            <a:r>
              <a:rPr sz="1800" spc="-10" dirty="0">
                <a:latin typeface="Times New Roman"/>
                <a:cs typeface="Times New Roman"/>
              </a:rPr>
              <a:t>Introduction</a:t>
            </a:r>
            <a:endParaRPr sz="1800" dirty="0">
              <a:latin typeface="Times New Roman"/>
              <a:cs typeface="Times New Roman"/>
            </a:endParaRPr>
          </a:p>
          <a:p>
            <a:pPr marL="527050" indent="-514350">
              <a:lnSpc>
                <a:spcPct val="100000"/>
              </a:lnSpc>
              <a:spcBef>
                <a:spcPts val="320"/>
              </a:spcBef>
              <a:buAutoNum type="arabicPeriod"/>
              <a:tabLst>
                <a:tab pos="527050" algn="l"/>
              </a:tabLst>
            </a:pPr>
            <a:r>
              <a:rPr sz="1800" dirty="0">
                <a:latin typeface="Times New Roman"/>
                <a:cs typeface="Times New Roman"/>
              </a:rPr>
              <a:t>Literature</a:t>
            </a:r>
            <a:r>
              <a:rPr sz="1800" spc="-10" dirty="0">
                <a:latin typeface="Times New Roman"/>
                <a:cs typeface="Times New Roman"/>
              </a:rPr>
              <a:t> Survey</a:t>
            </a:r>
            <a:endParaRPr sz="1800" dirty="0">
              <a:latin typeface="Times New Roman"/>
              <a:cs typeface="Times New Roman"/>
            </a:endParaRPr>
          </a:p>
          <a:p>
            <a:pPr marL="527050" indent="-514350">
              <a:lnSpc>
                <a:spcPct val="100000"/>
              </a:lnSpc>
              <a:spcBef>
                <a:spcPts val="395"/>
              </a:spcBef>
              <a:buAutoNum type="arabicPeriod"/>
              <a:tabLst>
                <a:tab pos="527050" algn="l"/>
              </a:tabLst>
            </a:pPr>
            <a:r>
              <a:rPr sz="1800" dirty="0">
                <a:latin typeface="Times New Roman"/>
                <a:cs typeface="Times New Roman"/>
              </a:rPr>
              <a:t>Research</a:t>
            </a:r>
            <a:r>
              <a:rPr sz="1800" spc="-40" dirty="0">
                <a:latin typeface="Times New Roman"/>
                <a:cs typeface="Times New Roman"/>
              </a:rPr>
              <a:t> </a:t>
            </a:r>
            <a:r>
              <a:rPr sz="1800" spc="-20" dirty="0">
                <a:latin typeface="Times New Roman"/>
                <a:cs typeface="Times New Roman"/>
              </a:rPr>
              <a:t>Gaps</a:t>
            </a:r>
            <a:endParaRPr sz="1800" dirty="0">
              <a:latin typeface="Times New Roman"/>
              <a:cs typeface="Times New Roman"/>
            </a:endParaRPr>
          </a:p>
          <a:p>
            <a:pPr marL="527050" indent="-514350">
              <a:lnSpc>
                <a:spcPct val="100000"/>
              </a:lnSpc>
              <a:spcBef>
                <a:spcPts val="320"/>
              </a:spcBef>
              <a:buAutoNum type="arabicPeriod"/>
              <a:tabLst>
                <a:tab pos="527050" algn="l"/>
              </a:tabLst>
            </a:pPr>
            <a:r>
              <a:rPr sz="1800" dirty="0">
                <a:latin typeface="Times New Roman"/>
                <a:cs typeface="Times New Roman"/>
              </a:rPr>
              <a:t>Problem</a:t>
            </a:r>
            <a:r>
              <a:rPr sz="1800" spc="-50" dirty="0">
                <a:latin typeface="Times New Roman"/>
                <a:cs typeface="Times New Roman"/>
              </a:rPr>
              <a:t> </a:t>
            </a:r>
            <a:r>
              <a:rPr sz="1800" spc="-10" dirty="0">
                <a:latin typeface="Times New Roman"/>
                <a:cs typeface="Times New Roman"/>
              </a:rPr>
              <a:t>Statement</a:t>
            </a:r>
            <a:endParaRPr sz="1800" dirty="0">
              <a:latin typeface="Times New Roman"/>
              <a:cs typeface="Times New Roman"/>
            </a:endParaRPr>
          </a:p>
          <a:p>
            <a:pPr marL="527050" indent="-514350">
              <a:lnSpc>
                <a:spcPct val="100000"/>
              </a:lnSpc>
              <a:spcBef>
                <a:spcPts val="390"/>
              </a:spcBef>
              <a:buAutoNum type="arabicPeriod"/>
              <a:tabLst>
                <a:tab pos="527050" algn="l"/>
              </a:tabLst>
            </a:pPr>
            <a:r>
              <a:rPr sz="1800" spc="-10" dirty="0">
                <a:latin typeface="Times New Roman"/>
                <a:cs typeface="Times New Roman"/>
              </a:rPr>
              <a:t>Objectives</a:t>
            </a:r>
            <a:endParaRPr sz="1800" dirty="0">
              <a:latin typeface="Times New Roman"/>
              <a:cs typeface="Times New Roman"/>
            </a:endParaRPr>
          </a:p>
          <a:p>
            <a:pPr marL="527050" indent="-514350">
              <a:lnSpc>
                <a:spcPct val="100000"/>
              </a:lnSpc>
              <a:spcBef>
                <a:spcPts val="320"/>
              </a:spcBef>
              <a:buAutoNum type="arabicPeriod"/>
              <a:tabLst>
                <a:tab pos="527050" algn="l"/>
              </a:tabLst>
            </a:pPr>
            <a:r>
              <a:rPr sz="1800" dirty="0">
                <a:latin typeface="Times New Roman"/>
                <a:cs typeface="Times New Roman"/>
              </a:rPr>
              <a:t>Block</a:t>
            </a:r>
            <a:r>
              <a:rPr sz="1800" spc="-10" dirty="0">
                <a:latin typeface="Times New Roman"/>
                <a:cs typeface="Times New Roman"/>
              </a:rPr>
              <a:t> </a:t>
            </a:r>
            <a:r>
              <a:rPr sz="1800" dirty="0">
                <a:latin typeface="Times New Roman"/>
                <a:cs typeface="Times New Roman"/>
              </a:rPr>
              <a:t>Diagram</a:t>
            </a:r>
            <a:r>
              <a:rPr sz="1800" spc="-55" dirty="0">
                <a:latin typeface="Times New Roman"/>
                <a:cs typeface="Times New Roman"/>
              </a:rPr>
              <a:t> </a:t>
            </a:r>
            <a:r>
              <a:rPr sz="1800" dirty="0">
                <a:latin typeface="Times New Roman"/>
                <a:cs typeface="Times New Roman"/>
              </a:rPr>
              <a:t>/</a:t>
            </a:r>
            <a:r>
              <a:rPr sz="1800" spc="10" dirty="0">
                <a:latin typeface="Times New Roman"/>
                <a:cs typeface="Times New Roman"/>
              </a:rPr>
              <a:t> </a:t>
            </a:r>
            <a:r>
              <a:rPr sz="1800" dirty="0">
                <a:latin typeface="Times New Roman"/>
                <a:cs typeface="Times New Roman"/>
              </a:rPr>
              <a:t>Flow</a:t>
            </a:r>
            <a:r>
              <a:rPr sz="1800" spc="-30" dirty="0">
                <a:latin typeface="Times New Roman"/>
                <a:cs typeface="Times New Roman"/>
              </a:rPr>
              <a:t> </a:t>
            </a:r>
            <a:r>
              <a:rPr sz="1800" spc="-10" dirty="0">
                <a:latin typeface="Times New Roman"/>
                <a:cs typeface="Times New Roman"/>
              </a:rPr>
              <a:t>Diagram</a:t>
            </a:r>
            <a:endParaRPr sz="1800" dirty="0">
              <a:latin typeface="Times New Roman"/>
              <a:cs typeface="Times New Roman"/>
            </a:endParaRPr>
          </a:p>
          <a:p>
            <a:pPr marL="527050" indent="-514350">
              <a:lnSpc>
                <a:spcPct val="100000"/>
              </a:lnSpc>
              <a:spcBef>
                <a:spcPts val="390"/>
              </a:spcBef>
              <a:buAutoNum type="arabicPeriod"/>
              <a:tabLst>
                <a:tab pos="527050" algn="l"/>
              </a:tabLst>
            </a:pPr>
            <a:r>
              <a:rPr sz="1800" spc="-10" dirty="0">
                <a:latin typeface="Times New Roman"/>
                <a:cs typeface="Times New Roman"/>
              </a:rPr>
              <a:t>Methodology</a:t>
            </a:r>
            <a:endParaRPr sz="1800" dirty="0">
              <a:latin typeface="Times New Roman"/>
              <a:cs typeface="Times New Roman"/>
            </a:endParaRPr>
          </a:p>
          <a:p>
            <a:pPr marL="527050" indent="-514350">
              <a:lnSpc>
                <a:spcPct val="100000"/>
              </a:lnSpc>
              <a:spcBef>
                <a:spcPts val="320"/>
              </a:spcBef>
              <a:buAutoNum type="arabicPeriod"/>
              <a:tabLst>
                <a:tab pos="527050" algn="l"/>
              </a:tabLst>
            </a:pPr>
            <a:r>
              <a:rPr sz="1800" spc="-10" dirty="0">
                <a:latin typeface="Times New Roman"/>
                <a:cs typeface="Times New Roman"/>
              </a:rPr>
              <a:t>Implementation</a:t>
            </a:r>
            <a:endParaRPr sz="1800" dirty="0">
              <a:latin typeface="Times New Roman"/>
              <a:cs typeface="Times New Roman"/>
            </a:endParaRPr>
          </a:p>
          <a:p>
            <a:pPr marL="527050" indent="-514350">
              <a:lnSpc>
                <a:spcPct val="100000"/>
              </a:lnSpc>
              <a:spcBef>
                <a:spcPts val="395"/>
              </a:spcBef>
              <a:buAutoNum type="arabicPeriod"/>
              <a:tabLst>
                <a:tab pos="527050" algn="l"/>
              </a:tabLst>
            </a:pPr>
            <a:r>
              <a:rPr sz="1800" dirty="0">
                <a:latin typeface="Times New Roman"/>
                <a:cs typeface="Times New Roman"/>
              </a:rPr>
              <a:t>Results</a:t>
            </a:r>
            <a:r>
              <a:rPr sz="1800" spc="10" dirty="0">
                <a:latin typeface="Times New Roman"/>
                <a:cs typeface="Times New Roman"/>
              </a:rPr>
              <a:t> </a:t>
            </a:r>
            <a:r>
              <a:rPr sz="1800" spc="-20" dirty="0">
                <a:latin typeface="Times New Roman"/>
                <a:cs typeface="Times New Roman"/>
              </a:rPr>
              <a:t>and</a:t>
            </a:r>
            <a:r>
              <a:rPr sz="1800" spc="-90" dirty="0">
                <a:latin typeface="Times New Roman"/>
                <a:cs typeface="Times New Roman"/>
              </a:rPr>
              <a:t> </a:t>
            </a:r>
            <a:r>
              <a:rPr sz="1800" spc="-10" dirty="0">
                <a:latin typeface="Times New Roman"/>
                <a:cs typeface="Times New Roman"/>
              </a:rPr>
              <a:t>Analysis</a:t>
            </a:r>
            <a:endParaRPr sz="1800" dirty="0">
              <a:latin typeface="Times New Roman"/>
              <a:cs typeface="Times New Roman"/>
            </a:endParaRPr>
          </a:p>
          <a:p>
            <a:pPr marL="527050" indent="-514350">
              <a:lnSpc>
                <a:spcPct val="100000"/>
              </a:lnSpc>
              <a:spcBef>
                <a:spcPts val="315"/>
              </a:spcBef>
              <a:buAutoNum type="arabicPeriod"/>
              <a:tabLst>
                <a:tab pos="527050" algn="l"/>
              </a:tabLst>
            </a:pPr>
            <a:r>
              <a:rPr sz="1800" dirty="0">
                <a:latin typeface="Times New Roman"/>
                <a:cs typeface="Times New Roman"/>
              </a:rPr>
              <a:t>Conclusion</a:t>
            </a:r>
            <a:r>
              <a:rPr sz="1800" spc="-20" dirty="0">
                <a:latin typeface="Times New Roman"/>
                <a:cs typeface="Times New Roman"/>
              </a:rPr>
              <a:t> </a:t>
            </a:r>
            <a:r>
              <a:rPr sz="1800" dirty="0">
                <a:latin typeface="Times New Roman"/>
                <a:cs typeface="Times New Roman"/>
              </a:rPr>
              <a:t>&amp;</a:t>
            </a:r>
            <a:r>
              <a:rPr sz="1800" spc="-5" dirty="0">
                <a:latin typeface="Times New Roman"/>
                <a:cs typeface="Times New Roman"/>
              </a:rPr>
              <a:t> </a:t>
            </a:r>
            <a:r>
              <a:rPr sz="1800" dirty="0">
                <a:latin typeface="Times New Roman"/>
                <a:cs typeface="Times New Roman"/>
              </a:rPr>
              <a:t>Future </a:t>
            </a:r>
            <a:r>
              <a:rPr sz="1800" spc="-20" dirty="0">
                <a:latin typeface="Times New Roman"/>
                <a:cs typeface="Times New Roman"/>
              </a:rPr>
              <a:t>Scope</a:t>
            </a:r>
            <a:endParaRPr sz="1800" dirty="0">
              <a:latin typeface="Times New Roman"/>
              <a:cs typeface="Times New Roman"/>
            </a:endParaRPr>
          </a:p>
          <a:p>
            <a:pPr marL="527050" indent="-514350">
              <a:lnSpc>
                <a:spcPct val="100000"/>
              </a:lnSpc>
              <a:spcBef>
                <a:spcPts val="400"/>
              </a:spcBef>
              <a:buAutoNum type="arabicPeriod"/>
              <a:tabLst>
                <a:tab pos="527050" algn="l"/>
              </a:tabLst>
            </a:pPr>
            <a:r>
              <a:rPr sz="1800" spc="-10" dirty="0">
                <a:latin typeface="Times New Roman"/>
                <a:cs typeface="Times New Roman"/>
              </a:rPr>
              <a:t>References</a:t>
            </a:r>
            <a:endParaRPr sz="1800" dirty="0">
              <a:latin typeface="Times New Roman"/>
              <a:cs typeface="Times New Roman"/>
            </a:endParaRPr>
          </a:p>
          <a:p>
            <a:pPr marL="527050" indent="-514350">
              <a:lnSpc>
                <a:spcPct val="100000"/>
              </a:lnSpc>
              <a:spcBef>
                <a:spcPts val="315"/>
              </a:spcBef>
              <a:buAutoNum type="arabicPeriod"/>
              <a:tabLst>
                <a:tab pos="527050" algn="l"/>
              </a:tabLst>
            </a:pPr>
            <a:r>
              <a:rPr sz="1800" dirty="0">
                <a:latin typeface="Times New Roman"/>
                <a:cs typeface="Times New Roman"/>
              </a:rPr>
              <a:t>Question </a:t>
            </a:r>
            <a:r>
              <a:rPr sz="1800" spc="-20" dirty="0">
                <a:latin typeface="Times New Roman"/>
                <a:cs typeface="Times New Roman"/>
              </a:rPr>
              <a:t>and</a:t>
            </a:r>
            <a:r>
              <a:rPr sz="1800" spc="-75" dirty="0">
                <a:latin typeface="Times New Roman"/>
                <a:cs typeface="Times New Roman"/>
              </a:rPr>
              <a:t> </a:t>
            </a:r>
            <a:r>
              <a:rPr sz="1800" spc="-10" dirty="0">
                <a:latin typeface="Times New Roman"/>
                <a:cs typeface="Times New Roman"/>
              </a:rPr>
              <a:t>Answers</a:t>
            </a:r>
            <a:endParaRPr sz="1800" dirty="0">
              <a:latin typeface="Times New Roman"/>
              <a:cs typeface="Times New Roman"/>
            </a:endParaRPr>
          </a:p>
          <a:p>
            <a:pPr marL="527050" indent="-514350">
              <a:lnSpc>
                <a:spcPct val="100000"/>
              </a:lnSpc>
              <a:spcBef>
                <a:spcPts val="395"/>
              </a:spcBef>
              <a:buAutoNum type="arabicPeriod"/>
              <a:tabLst>
                <a:tab pos="527050" algn="l"/>
              </a:tabLst>
            </a:pPr>
            <a:r>
              <a:rPr sz="1800" spc="-10" dirty="0">
                <a:latin typeface="Times New Roman"/>
                <a:cs typeface="Times New Roman"/>
              </a:rPr>
              <a:t>Acknowledgements</a:t>
            </a:r>
            <a:endParaRPr sz="1800" dirty="0">
              <a:latin typeface="Times New Roman"/>
              <a:cs typeface="Times New Roman"/>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
            <a:extLst>
              <a:ext uri="{FF2B5EF4-FFF2-40B4-BE49-F238E27FC236}">
                <a16:creationId xmlns:a16="http://schemas.microsoft.com/office/drawing/2014/main" id="{17834B3D-1889-DB81-91D9-4CBF1A4ABDD4}"/>
              </a:ext>
            </a:extLst>
          </p:cNvPr>
          <p:cNvSpPr txBox="1">
            <a:spLocks noGrp="1"/>
          </p:cNvSpPr>
          <p:nvPr>
            <p:ph type="title"/>
          </p:nvPr>
        </p:nvSpPr>
        <p:spPr>
          <a:xfrm>
            <a:off x="1045463" y="283463"/>
            <a:ext cx="10101072" cy="1200005"/>
          </a:xfrm>
          <a:prstGeom prst="rect">
            <a:avLst/>
          </a:prstGeom>
        </p:spPr>
        <p:txBody>
          <a:bodyPr vert="horz" wrap="square" lIns="0" tIns="262889" rIns="0" bIns="0" rtlCol="0">
            <a:spAutoFit/>
          </a:bodyPr>
          <a:lstStyle/>
          <a:p>
            <a:pPr marL="3345815">
              <a:lnSpc>
                <a:spcPct val="100000"/>
              </a:lnSpc>
              <a:spcBef>
                <a:spcPts val="130"/>
              </a:spcBef>
            </a:pPr>
            <a:r>
              <a:rPr spc="-10" dirty="0"/>
              <a:t>REFERENCES</a:t>
            </a:r>
          </a:p>
        </p:txBody>
      </p:sp>
      <p:sp>
        <p:nvSpPr>
          <p:cNvPr id="7" name="object 3">
            <a:extLst>
              <a:ext uri="{FF2B5EF4-FFF2-40B4-BE49-F238E27FC236}">
                <a16:creationId xmlns:a16="http://schemas.microsoft.com/office/drawing/2014/main" id="{29775D0D-E683-C8D7-E017-45D1182BA2BD}"/>
              </a:ext>
            </a:extLst>
          </p:cNvPr>
          <p:cNvSpPr txBox="1"/>
          <p:nvPr/>
        </p:nvSpPr>
        <p:spPr>
          <a:xfrm>
            <a:off x="76199" y="1219200"/>
            <a:ext cx="12039600" cy="4882106"/>
          </a:xfrm>
          <a:prstGeom prst="rect">
            <a:avLst/>
          </a:prstGeom>
        </p:spPr>
        <p:txBody>
          <a:bodyPr vert="horz" wrap="square" lIns="0" tIns="16510" rIns="0" bIns="0" rtlCol="0">
            <a:spAutoFit/>
          </a:bodyPr>
          <a:lstStyle/>
          <a:p>
            <a:pPr marL="12700">
              <a:lnSpc>
                <a:spcPct val="100000"/>
              </a:lnSpc>
              <a:spcBef>
                <a:spcPts val="130"/>
              </a:spcBef>
              <a:tabLst>
                <a:tab pos="241300" algn="l"/>
              </a:tabLst>
            </a:pPr>
            <a:endParaRPr lang="en-IN" sz="2600" dirty="0">
              <a:latin typeface="Times New Roman"/>
              <a:cs typeface="Times New Roman"/>
            </a:endParaRPr>
          </a:p>
          <a:p>
            <a:pPr marL="241300" indent="-228600">
              <a:lnSpc>
                <a:spcPct val="100000"/>
              </a:lnSpc>
              <a:spcBef>
                <a:spcPts val="130"/>
              </a:spcBef>
              <a:buFont typeface="Arial MT"/>
              <a:buChar char="•"/>
              <a:tabLst>
                <a:tab pos="241300" algn="l"/>
              </a:tabLst>
            </a:pPr>
            <a:r>
              <a:rPr lang="en-IN" sz="2600" dirty="0">
                <a:latin typeface="Times New Roman"/>
                <a:cs typeface="Times New Roman"/>
              </a:rPr>
              <a:t>M. A. Mohammed et al., “Hybrid deep learning approaches for skin lesion classification,” Computers, Materials &amp; Continua, vol. 65, no. 2, pp. 1179–1194, 2020.</a:t>
            </a:r>
          </a:p>
          <a:p>
            <a:pPr marL="241300" indent="-228600">
              <a:lnSpc>
                <a:spcPct val="100000"/>
              </a:lnSpc>
              <a:spcBef>
                <a:spcPts val="130"/>
              </a:spcBef>
              <a:buFont typeface="Arial MT"/>
              <a:buChar char="•"/>
              <a:tabLst>
                <a:tab pos="241300" algn="l"/>
              </a:tabLst>
            </a:pPr>
            <a:r>
              <a:rPr lang="en-IN" sz="2600" dirty="0">
                <a:latin typeface="Times New Roman"/>
                <a:cs typeface="Times New Roman"/>
              </a:rPr>
              <a:t>S. S. Han et al., “Deep learning in differentiation of benign and malignant skin </a:t>
            </a:r>
            <a:r>
              <a:rPr lang="en-IN" sz="2600" dirty="0" err="1">
                <a:latin typeface="Times New Roman"/>
                <a:cs typeface="Times New Roman"/>
              </a:rPr>
              <a:t>tumors</a:t>
            </a:r>
            <a:r>
              <a:rPr lang="en-IN" sz="2600" dirty="0">
                <a:latin typeface="Times New Roman"/>
                <a:cs typeface="Times New Roman"/>
              </a:rPr>
              <a:t>,” Journal of Investigative Dermatology, vol. 138, no. 7, pp. 1529–1538, 2018.</a:t>
            </a:r>
          </a:p>
          <a:p>
            <a:pPr marL="241300" indent="-228600">
              <a:lnSpc>
                <a:spcPct val="100000"/>
              </a:lnSpc>
              <a:spcBef>
                <a:spcPts val="130"/>
              </a:spcBef>
              <a:buFont typeface="Arial MT"/>
              <a:buChar char="•"/>
              <a:tabLst>
                <a:tab pos="241300" algn="l"/>
              </a:tabLst>
            </a:pPr>
            <a:r>
              <a:rPr lang="en-IN" sz="2600" dirty="0">
                <a:latin typeface="Times New Roman"/>
                <a:cs typeface="Times New Roman"/>
              </a:rPr>
              <a:t>E. Valle et al., “Data-efficient deep learning for </a:t>
            </a:r>
            <a:r>
              <a:rPr lang="en-IN" sz="2600" dirty="0" err="1">
                <a:latin typeface="Times New Roman"/>
                <a:cs typeface="Times New Roman"/>
              </a:rPr>
              <a:t>dermoscopy</a:t>
            </a:r>
            <a:r>
              <a:rPr lang="en-IN" sz="2600" dirty="0">
                <a:latin typeface="Times New Roman"/>
                <a:cs typeface="Times New Roman"/>
              </a:rPr>
              <a:t> image analysis,” Computers in Biology and Medicine, vol. 118, Article 103636, 2020.</a:t>
            </a:r>
          </a:p>
          <a:p>
            <a:pPr marL="241300" indent="-228600">
              <a:lnSpc>
                <a:spcPct val="100000"/>
              </a:lnSpc>
              <a:spcBef>
                <a:spcPts val="130"/>
              </a:spcBef>
              <a:buFont typeface="Arial MT"/>
              <a:buChar char="•"/>
              <a:tabLst>
                <a:tab pos="241300" algn="l"/>
              </a:tabLst>
            </a:pPr>
            <a:r>
              <a:rPr lang="en-IN" sz="2600" dirty="0">
                <a:latin typeface="Times New Roman"/>
                <a:cs typeface="Times New Roman"/>
              </a:rPr>
              <a:t>M. Raghu et al., “Transfer learning mechanics for medical imaging,” </a:t>
            </a:r>
            <a:r>
              <a:rPr lang="en-IN" sz="2600" dirty="0" err="1">
                <a:latin typeface="Times New Roman"/>
                <a:cs typeface="Times New Roman"/>
              </a:rPr>
              <a:t>NeurIPS</a:t>
            </a:r>
            <a:r>
              <a:rPr lang="en-IN" sz="2600" dirty="0">
                <a:latin typeface="Times New Roman"/>
                <a:cs typeface="Times New Roman"/>
              </a:rPr>
              <a:t>, pp. 3342–3352, 2019.</a:t>
            </a:r>
          </a:p>
          <a:p>
            <a:pPr marL="241300" indent="-228600">
              <a:lnSpc>
                <a:spcPct val="100000"/>
              </a:lnSpc>
              <a:spcBef>
                <a:spcPts val="130"/>
              </a:spcBef>
              <a:buFont typeface="Arial MT"/>
              <a:buChar char="•"/>
              <a:tabLst>
                <a:tab pos="241300" algn="l"/>
              </a:tabLst>
            </a:pPr>
            <a:r>
              <a:rPr lang="en-IN" sz="2600" dirty="0">
                <a:latin typeface="Times New Roman"/>
                <a:cs typeface="Times New Roman"/>
              </a:rPr>
              <a:t>R. B. Fisher, J. Rees, and A. Bertrand, “Hierarchical KNN vs deep networks for classification of skin lesions,” Medical Image Understanding and Analysis, Springer, vol. 1065, pp. 55–66, 2020.</a:t>
            </a:r>
            <a:endParaRPr sz="2600" dirty="0">
              <a:latin typeface="Times New Roman"/>
              <a:cs typeface="Times New Roman"/>
            </a:endParaRPr>
          </a:p>
        </p:txBody>
      </p:sp>
      <p:sp>
        <p:nvSpPr>
          <p:cNvPr id="9" name="object 4">
            <a:extLst>
              <a:ext uri="{FF2B5EF4-FFF2-40B4-BE49-F238E27FC236}">
                <a16:creationId xmlns:a16="http://schemas.microsoft.com/office/drawing/2014/main" id="{8A3522B8-7275-FD04-EF90-1E34E91FD4F8}"/>
              </a:ext>
            </a:extLst>
          </p:cNvPr>
          <p:cNvSpPr txBox="1">
            <a:spLocks noGrp="1"/>
          </p:cNvSpPr>
          <p:nvPr>
            <p:ph type="dt" sz="half" idx="6"/>
          </p:nvPr>
        </p:nvSpPr>
        <p:spPr>
          <a:xfrm>
            <a:off x="917575" y="6451049"/>
            <a:ext cx="737235" cy="359073"/>
          </a:xfrm>
          <a:prstGeom prst="rect">
            <a:avLst/>
          </a:prstGeom>
        </p:spPr>
        <p:txBody>
          <a:bodyPr vert="horz" wrap="square" lIns="0" tIns="0" rIns="0" bIns="0" rtlCol="0">
            <a:spAutoFit/>
          </a:bodyPr>
          <a:lstStyle/>
          <a:p>
            <a:pPr marL="12700">
              <a:lnSpc>
                <a:spcPts val="1410"/>
              </a:lnSpc>
            </a:pPr>
            <a:r>
              <a:rPr lang="en-US" spc="-10" dirty="0"/>
              <a:t>05-12-</a:t>
            </a:r>
            <a:r>
              <a:rPr lang="en-US" spc="-20" dirty="0"/>
              <a:t>2025</a:t>
            </a:r>
          </a:p>
          <a:p>
            <a:pPr marL="12700">
              <a:lnSpc>
                <a:spcPts val="1410"/>
              </a:lnSpc>
            </a:pPr>
            <a:endParaRPr lang="en-US" spc="-20" dirty="0"/>
          </a:p>
        </p:txBody>
      </p:sp>
      <p:sp>
        <p:nvSpPr>
          <p:cNvPr id="10" name="object 5">
            <a:extLst>
              <a:ext uri="{FF2B5EF4-FFF2-40B4-BE49-F238E27FC236}">
                <a16:creationId xmlns:a16="http://schemas.microsoft.com/office/drawing/2014/main" id="{F9297499-E0FF-C9C9-C3B8-99D0EFDB0C98}"/>
              </a:ext>
            </a:extLst>
          </p:cNvPr>
          <p:cNvSpPr txBox="1"/>
          <p:nvPr/>
        </p:nvSpPr>
        <p:spPr>
          <a:xfrm>
            <a:off x="4429378" y="6451049"/>
            <a:ext cx="758825" cy="194310"/>
          </a:xfrm>
          <a:prstGeom prst="rect">
            <a:avLst/>
          </a:prstGeom>
        </p:spPr>
        <p:txBody>
          <a:bodyPr vert="horz" wrap="square" lIns="0" tIns="0" rIns="0" bIns="0" rtlCol="0">
            <a:spAutoFit/>
          </a:bodyPr>
          <a:lstStyle/>
          <a:p>
            <a:pPr marL="12700">
              <a:lnSpc>
                <a:spcPts val="1410"/>
              </a:lnSpc>
            </a:pPr>
            <a:r>
              <a:rPr sz="1200" dirty="0">
                <a:solidFill>
                  <a:srgbClr val="888888"/>
                </a:solidFill>
                <a:latin typeface="Times New Roman"/>
                <a:cs typeface="Times New Roman"/>
              </a:rPr>
              <a:t>Review</a:t>
            </a:r>
            <a:r>
              <a:rPr sz="1200" spc="-30" dirty="0">
                <a:solidFill>
                  <a:srgbClr val="888888"/>
                </a:solidFill>
                <a:latin typeface="Times New Roman"/>
                <a:cs typeface="Times New Roman"/>
              </a:rPr>
              <a:t> </a:t>
            </a:r>
            <a:r>
              <a:rPr sz="1200" spc="-25" dirty="0">
                <a:solidFill>
                  <a:srgbClr val="888888"/>
                </a:solidFill>
                <a:latin typeface="Times New Roman"/>
                <a:cs typeface="Times New Roman"/>
              </a:rPr>
              <a:t>No.</a:t>
            </a:r>
            <a:endParaRPr sz="1200">
              <a:latin typeface="Times New Roman"/>
              <a:cs typeface="Times New Roman"/>
            </a:endParaRPr>
          </a:p>
        </p:txBody>
      </p:sp>
      <p:sp>
        <p:nvSpPr>
          <p:cNvPr id="11" name="object 6">
            <a:extLst>
              <a:ext uri="{FF2B5EF4-FFF2-40B4-BE49-F238E27FC236}">
                <a16:creationId xmlns:a16="http://schemas.microsoft.com/office/drawing/2014/main" id="{12F1C24E-AF68-D74B-1D27-A0134F31E983}"/>
              </a:ext>
            </a:extLst>
          </p:cNvPr>
          <p:cNvSpPr txBox="1">
            <a:spLocks noGrp="1"/>
          </p:cNvSpPr>
          <p:nvPr>
            <p:ph type="ftr" sz="quarter" idx="5"/>
          </p:nvPr>
        </p:nvSpPr>
        <p:spPr>
          <a:xfrm>
            <a:off x="5505148" y="6451049"/>
            <a:ext cx="644525" cy="194309"/>
          </a:xfrm>
          <a:prstGeom prst="rect">
            <a:avLst/>
          </a:prstGeom>
        </p:spPr>
        <p:txBody>
          <a:bodyPr vert="horz" wrap="square" lIns="0" tIns="0" rIns="0" bIns="0" rtlCol="0">
            <a:spAutoFit/>
          </a:bodyPr>
          <a:lstStyle/>
          <a:p>
            <a:pPr marL="12700">
              <a:lnSpc>
                <a:spcPts val="1410"/>
              </a:lnSpc>
            </a:pPr>
            <a:r>
              <a:t>Batch</a:t>
            </a:r>
            <a:r>
              <a:rPr spc="-55"/>
              <a:t> </a:t>
            </a:r>
            <a:r>
              <a:rPr spc="-25"/>
              <a:t>No.</a:t>
            </a:r>
            <a:endParaRPr spc="-25" dirty="0"/>
          </a:p>
        </p:txBody>
      </p:sp>
      <p:sp>
        <p:nvSpPr>
          <p:cNvPr id="12" name="object 7">
            <a:extLst>
              <a:ext uri="{FF2B5EF4-FFF2-40B4-BE49-F238E27FC236}">
                <a16:creationId xmlns:a16="http://schemas.microsoft.com/office/drawing/2014/main" id="{AFBDF01E-A3F1-10A7-E1CA-036ECF6B98DA}"/>
              </a:ext>
            </a:extLst>
          </p:cNvPr>
          <p:cNvSpPr txBox="1"/>
          <p:nvPr/>
        </p:nvSpPr>
        <p:spPr>
          <a:xfrm>
            <a:off x="6542944" y="6451049"/>
            <a:ext cx="1223010" cy="194310"/>
          </a:xfrm>
          <a:prstGeom prst="rect">
            <a:avLst/>
          </a:prstGeom>
        </p:spPr>
        <p:txBody>
          <a:bodyPr vert="horz" wrap="square" lIns="0" tIns="0" rIns="0" bIns="0" rtlCol="0">
            <a:spAutoFit/>
          </a:bodyPr>
          <a:lstStyle/>
          <a:p>
            <a:pPr marL="12700">
              <a:lnSpc>
                <a:spcPts val="1410"/>
              </a:lnSpc>
            </a:pPr>
            <a:r>
              <a:rPr sz="1200" spc="-10" dirty="0">
                <a:solidFill>
                  <a:srgbClr val="888888"/>
                </a:solidFill>
                <a:latin typeface="Times New Roman"/>
                <a:cs typeface="Times New Roman"/>
              </a:rPr>
              <a:t>Department</a:t>
            </a:r>
            <a:r>
              <a:rPr sz="1200" spc="-30" dirty="0">
                <a:solidFill>
                  <a:srgbClr val="888888"/>
                </a:solidFill>
                <a:latin typeface="Times New Roman"/>
                <a:cs typeface="Times New Roman"/>
              </a:rPr>
              <a:t> </a:t>
            </a:r>
            <a:r>
              <a:rPr sz="1200" dirty="0">
                <a:solidFill>
                  <a:srgbClr val="888888"/>
                </a:solidFill>
                <a:latin typeface="Times New Roman"/>
                <a:cs typeface="Times New Roman"/>
              </a:rPr>
              <a:t>of</a:t>
            </a:r>
            <a:r>
              <a:rPr sz="1200" spc="50" dirty="0">
                <a:solidFill>
                  <a:srgbClr val="888888"/>
                </a:solidFill>
                <a:latin typeface="Times New Roman"/>
                <a:cs typeface="Times New Roman"/>
              </a:rPr>
              <a:t> </a:t>
            </a:r>
            <a:r>
              <a:rPr sz="1200" spc="-25" dirty="0">
                <a:solidFill>
                  <a:srgbClr val="888888"/>
                </a:solidFill>
                <a:latin typeface="Times New Roman"/>
                <a:cs typeface="Times New Roman"/>
              </a:rPr>
              <a:t>CSE</a:t>
            </a:r>
            <a:endParaRPr sz="1200">
              <a:latin typeface="Times New Roman"/>
              <a:cs typeface="Times New Roman"/>
            </a:endParaRPr>
          </a:p>
        </p:txBody>
      </p:sp>
      <p:sp>
        <p:nvSpPr>
          <p:cNvPr id="13" name="object 8">
            <a:extLst>
              <a:ext uri="{FF2B5EF4-FFF2-40B4-BE49-F238E27FC236}">
                <a16:creationId xmlns:a16="http://schemas.microsoft.com/office/drawing/2014/main" id="{F86B614E-470A-EFA9-AF14-BB9F3019E231}"/>
              </a:ext>
            </a:extLst>
          </p:cNvPr>
          <p:cNvSpPr txBox="1">
            <a:spLocks noGrp="1"/>
          </p:cNvSpPr>
          <p:nvPr>
            <p:ph type="sldNum" sz="quarter" idx="7"/>
          </p:nvPr>
        </p:nvSpPr>
        <p:spPr>
          <a:xfrm>
            <a:off x="11104626" y="6451049"/>
            <a:ext cx="215900" cy="194309"/>
          </a:xfrm>
          <a:prstGeom prst="rect">
            <a:avLst/>
          </a:prstGeom>
        </p:spPr>
        <p:txBody>
          <a:bodyPr vert="horz" wrap="square" lIns="0" tIns="0" rIns="0" bIns="0" rtlCol="0">
            <a:spAutoFit/>
          </a:bodyPr>
          <a:lstStyle/>
          <a:p>
            <a:pPr marL="12700">
              <a:lnSpc>
                <a:spcPts val="1410"/>
              </a:lnSpc>
            </a:pPr>
            <a:fld id="{81D60167-4931-47E6-BA6A-407CBD079E47}" type="slidenum">
              <a:rPr spc="-25" dirty="0"/>
              <a:t>30</a:t>
            </a:fld>
            <a:endParaRPr spc="-25" dirty="0"/>
          </a:p>
        </p:txBody>
      </p:sp>
    </p:spTree>
    <p:extLst>
      <p:ext uri="{BB962C8B-B14F-4D97-AF65-F5344CB8AC3E}">
        <p14:creationId xmlns:p14="http://schemas.microsoft.com/office/powerpoint/2010/main" val="41778077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dt" sz="half" idx="6"/>
          </p:nvPr>
        </p:nvSpPr>
        <p:spPr>
          <a:xfrm>
            <a:off x="917575" y="6451049"/>
            <a:ext cx="737235" cy="184666"/>
          </a:xfrm>
          <a:prstGeom prst="rect">
            <a:avLst/>
          </a:prstGeom>
        </p:spPr>
        <p:txBody>
          <a:bodyPr vert="horz" wrap="square" lIns="0" tIns="0" rIns="0" bIns="0" rtlCol="0">
            <a:spAutoFit/>
          </a:bodyPr>
          <a:lstStyle/>
          <a:p>
            <a:r>
              <a:rPr lang="en-US" dirty="0"/>
              <a:t>05-12-2025</a:t>
            </a:r>
            <a:endParaRPr lang="en-IN" dirty="0">
              <a:effectLst/>
            </a:endParaRPr>
          </a:p>
        </p:txBody>
      </p:sp>
      <p:sp>
        <p:nvSpPr>
          <p:cNvPr id="5" name="object 5"/>
          <p:cNvSpPr txBox="1"/>
          <p:nvPr/>
        </p:nvSpPr>
        <p:spPr>
          <a:xfrm>
            <a:off x="4429378" y="6451049"/>
            <a:ext cx="758825" cy="194310"/>
          </a:xfrm>
          <a:prstGeom prst="rect">
            <a:avLst/>
          </a:prstGeom>
        </p:spPr>
        <p:txBody>
          <a:bodyPr vert="horz" wrap="square" lIns="0" tIns="0" rIns="0" bIns="0" rtlCol="0">
            <a:spAutoFit/>
          </a:bodyPr>
          <a:lstStyle/>
          <a:p>
            <a:pPr marL="12700">
              <a:lnSpc>
                <a:spcPts val="1410"/>
              </a:lnSpc>
            </a:pPr>
            <a:r>
              <a:rPr sz="1200" dirty="0">
                <a:solidFill>
                  <a:srgbClr val="888888"/>
                </a:solidFill>
                <a:latin typeface="Times New Roman"/>
                <a:cs typeface="Times New Roman"/>
              </a:rPr>
              <a:t>Review</a:t>
            </a:r>
            <a:r>
              <a:rPr sz="1200" spc="-30" dirty="0">
                <a:solidFill>
                  <a:srgbClr val="888888"/>
                </a:solidFill>
                <a:latin typeface="Times New Roman"/>
                <a:cs typeface="Times New Roman"/>
              </a:rPr>
              <a:t> </a:t>
            </a:r>
            <a:r>
              <a:rPr sz="1200" spc="-25" dirty="0">
                <a:solidFill>
                  <a:srgbClr val="888888"/>
                </a:solidFill>
                <a:latin typeface="Times New Roman"/>
                <a:cs typeface="Times New Roman"/>
              </a:rPr>
              <a:t>No.</a:t>
            </a:r>
            <a:endParaRPr sz="1200">
              <a:latin typeface="Times New Roman"/>
              <a:cs typeface="Times New Roman"/>
            </a:endParaRPr>
          </a:p>
        </p:txBody>
      </p:sp>
      <p:sp>
        <p:nvSpPr>
          <p:cNvPr id="6" name="object 6"/>
          <p:cNvSpPr txBox="1">
            <a:spLocks noGrp="1"/>
          </p:cNvSpPr>
          <p:nvPr>
            <p:ph type="ftr" sz="quarter" idx="5"/>
          </p:nvPr>
        </p:nvSpPr>
        <p:spPr>
          <a:prstGeom prst="rect">
            <a:avLst/>
          </a:prstGeom>
        </p:spPr>
        <p:txBody>
          <a:bodyPr vert="horz" wrap="square" lIns="0" tIns="0" rIns="0" bIns="0" rtlCol="0">
            <a:spAutoFit/>
          </a:bodyPr>
          <a:lstStyle/>
          <a:p>
            <a:pPr marL="12700">
              <a:lnSpc>
                <a:spcPts val="1410"/>
              </a:lnSpc>
            </a:pPr>
            <a:r>
              <a:t>Batch</a:t>
            </a:r>
            <a:r>
              <a:rPr spc="-55"/>
              <a:t> </a:t>
            </a:r>
            <a:r>
              <a:rPr spc="-25"/>
              <a:t>No.</a:t>
            </a:r>
            <a:endParaRPr spc="-25" dirty="0"/>
          </a:p>
        </p:txBody>
      </p:sp>
      <p:sp>
        <p:nvSpPr>
          <p:cNvPr id="7" name="object 7"/>
          <p:cNvSpPr txBox="1"/>
          <p:nvPr/>
        </p:nvSpPr>
        <p:spPr>
          <a:xfrm>
            <a:off x="6542944" y="6451049"/>
            <a:ext cx="1223010" cy="194310"/>
          </a:xfrm>
          <a:prstGeom prst="rect">
            <a:avLst/>
          </a:prstGeom>
        </p:spPr>
        <p:txBody>
          <a:bodyPr vert="horz" wrap="square" lIns="0" tIns="0" rIns="0" bIns="0" rtlCol="0">
            <a:spAutoFit/>
          </a:bodyPr>
          <a:lstStyle/>
          <a:p>
            <a:pPr marL="12700">
              <a:lnSpc>
                <a:spcPts val="1410"/>
              </a:lnSpc>
            </a:pPr>
            <a:r>
              <a:rPr sz="1200" spc="-10" dirty="0">
                <a:solidFill>
                  <a:srgbClr val="888888"/>
                </a:solidFill>
                <a:latin typeface="Times New Roman"/>
                <a:cs typeface="Times New Roman"/>
              </a:rPr>
              <a:t>Department</a:t>
            </a:r>
            <a:r>
              <a:rPr sz="1200" spc="-30" dirty="0">
                <a:solidFill>
                  <a:srgbClr val="888888"/>
                </a:solidFill>
                <a:latin typeface="Times New Roman"/>
                <a:cs typeface="Times New Roman"/>
              </a:rPr>
              <a:t> </a:t>
            </a:r>
            <a:r>
              <a:rPr sz="1200" dirty="0">
                <a:solidFill>
                  <a:srgbClr val="888888"/>
                </a:solidFill>
                <a:latin typeface="Times New Roman"/>
                <a:cs typeface="Times New Roman"/>
              </a:rPr>
              <a:t>of</a:t>
            </a:r>
            <a:r>
              <a:rPr sz="1200" spc="50" dirty="0">
                <a:solidFill>
                  <a:srgbClr val="888888"/>
                </a:solidFill>
                <a:latin typeface="Times New Roman"/>
                <a:cs typeface="Times New Roman"/>
              </a:rPr>
              <a:t> </a:t>
            </a:r>
            <a:r>
              <a:rPr sz="1200" spc="-25" dirty="0">
                <a:solidFill>
                  <a:srgbClr val="888888"/>
                </a:solidFill>
                <a:latin typeface="Times New Roman"/>
                <a:cs typeface="Times New Roman"/>
              </a:rPr>
              <a:t>CSE</a:t>
            </a:r>
            <a:endParaRPr sz="1200">
              <a:latin typeface="Times New Roman"/>
              <a:cs typeface="Times New Roman"/>
            </a:endParaRPr>
          </a:p>
        </p:txBody>
      </p:sp>
      <p:sp>
        <p:nvSpPr>
          <p:cNvPr id="8" name="object 8"/>
          <p:cNvSpPr txBox="1">
            <a:spLocks noGrp="1"/>
          </p:cNvSpPr>
          <p:nvPr>
            <p:ph type="sldNum" sz="quarter" idx="7"/>
          </p:nvPr>
        </p:nvSpPr>
        <p:spPr>
          <a:prstGeom prst="rect">
            <a:avLst/>
          </a:prstGeom>
        </p:spPr>
        <p:txBody>
          <a:bodyPr vert="horz" wrap="square" lIns="0" tIns="0" rIns="0" bIns="0" rtlCol="0">
            <a:spAutoFit/>
          </a:bodyPr>
          <a:lstStyle/>
          <a:p>
            <a:pPr marL="12700">
              <a:lnSpc>
                <a:spcPts val="1410"/>
              </a:lnSpc>
            </a:pPr>
            <a:fld id="{81D60167-4931-47E6-BA6A-407CBD079E47}" type="slidenum">
              <a:rPr spc="-25" dirty="0"/>
              <a:t>31</a:t>
            </a:fld>
            <a:endParaRPr spc="-25" dirty="0"/>
          </a:p>
        </p:txBody>
      </p:sp>
      <p:pic>
        <p:nvPicPr>
          <p:cNvPr id="12" name="Picture 11">
            <a:extLst>
              <a:ext uri="{FF2B5EF4-FFF2-40B4-BE49-F238E27FC236}">
                <a16:creationId xmlns:a16="http://schemas.microsoft.com/office/drawing/2014/main" id="{CDCEC41C-440A-F59A-3A49-7ACB0B74B61D}"/>
              </a:ext>
            </a:extLst>
          </p:cNvPr>
          <p:cNvPicPr>
            <a:picLocks noChangeAspect="1"/>
          </p:cNvPicPr>
          <p:nvPr/>
        </p:nvPicPr>
        <p:blipFill>
          <a:blip r:embed="rId2">
            <a:alphaModFix amt="7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262889" rIns="0" bIns="0" rtlCol="0">
            <a:spAutoFit/>
          </a:bodyPr>
          <a:lstStyle/>
          <a:p>
            <a:pPr marL="2133600">
              <a:lnSpc>
                <a:spcPct val="100000"/>
              </a:lnSpc>
              <a:spcBef>
                <a:spcPts val="130"/>
              </a:spcBef>
            </a:pPr>
            <a:r>
              <a:rPr spc="-10" dirty="0"/>
              <a:t>ACKNOWLEGEMENTS</a:t>
            </a:r>
          </a:p>
        </p:txBody>
      </p:sp>
      <p:sp>
        <p:nvSpPr>
          <p:cNvPr id="4" name="object 4"/>
          <p:cNvSpPr txBox="1">
            <a:spLocks noGrp="1"/>
          </p:cNvSpPr>
          <p:nvPr>
            <p:ph type="dt" sz="half" idx="6"/>
          </p:nvPr>
        </p:nvSpPr>
        <p:spPr>
          <a:xfrm>
            <a:off x="917575" y="6451049"/>
            <a:ext cx="737235" cy="359073"/>
          </a:xfrm>
          <a:prstGeom prst="rect">
            <a:avLst/>
          </a:prstGeom>
        </p:spPr>
        <p:txBody>
          <a:bodyPr vert="horz" wrap="square" lIns="0" tIns="0" rIns="0" bIns="0" rtlCol="0">
            <a:spAutoFit/>
          </a:bodyPr>
          <a:lstStyle/>
          <a:p>
            <a:pPr marL="12700">
              <a:lnSpc>
                <a:spcPts val="1410"/>
              </a:lnSpc>
            </a:pPr>
            <a:r>
              <a:rPr lang="en-US" spc="-10" dirty="0"/>
              <a:t>05-12-</a:t>
            </a:r>
            <a:r>
              <a:rPr lang="en-US" spc="-20" dirty="0"/>
              <a:t>2025</a:t>
            </a:r>
          </a:p>
          <a:p>
            <a:pPr marL="12700">
              <a:lnSpc>
                <a:spcPts val="1410"/>
              </a:lnSpc>
            </a:pPr>
            <a:endParaRPr lang="en-US" spc="-20" dirty="0"/>
          </a:p>
        </p:txBody>
      </p:sp>
      <p:sp>
        <p:nvSpPr>
          <p:cNvPr id="5" name="object 5"/>
          <p:cNvSpPr txBox="1"/>
          <p:nvPr/>
        </p:nvSpPr>
        <p:spPr>
          <a:xfrm>
            <a:off x="4429378" y="6451049"/>
            <a:ext cx="758825" cy="194310"/>
          </a:xfrm>
          <a:prstGeom prst="rect">
            <a:avLst/>
          </a:prstGeom>
        </p:spPr>
        <p:txBody>
          <a:bodyPr vert="horz" wrap="square" lIns="0" tIns="0" rIns="0" bIns="0" rtlCol="0">
            <a:spAutoFit/>
          </a:bodyPr>
          <a:lstStyle/>
          <a:p>
            <a:pPr marL="12700">
              <a:lnSpc>
                <a:spcPts val="1410"/>
              </a:lnSpc>
            </a:pPr>
            <a:r>
              <a:rPr sz="1200" dirty="0">
                <a:solidFill>
                  <a:srgbClr val="888888"/>
                </a:solidFill>
                <a:latin typeface="Times New Roman"/>
                <a:cs typeface="Times New Roman"/>
              </a:rPr>
              <a:t>Review</a:t>
            </a:r>
            <a:r>
              <a:rPr sz="1200" spc="-30" dirty="0">
                <a:solidFill>
                  <a:srgbClr val="888888"/>
                </a:solidFill>
                <a:latin typeface="Times New Roman"/>
                <a:cs typeface="Times New Roman"/>
              </a:rPr>
              <a:t> </a:t>
            </a:r>
            <a:r>
              <a:rPr sz="1200" spc="-25" dirty="0">
                <a:solidFill>
                  <a:srgbClr val="888888"/>
                </a:solidFill>
                <a:latin typeface="Times New Roman"/>
                <a:cs typeface="Times New Roman"/>
              </a:rPr>
              <a:t>No.</a:t>
            </a:r>
            <a:endParaRPr sz="1200">
              <a:latin typeface="Times New Roman"/>
              <a:cs typeface="Times New Roman"/>
            </a:endParaRPr>
          </a:p>
        </p:txBody>
      </p:sp>
      <p:sp>
        <p:nvSpPr>
          <p:cNvPr id="6" name="object 6"/>
          <p:cNvSpPr txBox="1">
            <a:spLocks noGrp="1"/>
          </p:cNvSpPr>
          <p:nvPr>
            <p:ph type="ftr" sz="quarter" idx="5"/>
          </p:nvPr>
        </p:nvSpPr>
        <p:spPr>
          <a:prstGeom prst="rect">
            <a:avLst/>
          </a:prstGeom>
        </p:spPr>
        <p:txBody>
          <a:bodyPr vert="horz" wrap="square" lIns="0" tIns="0" rIns="0" bIns="0" rtlCol="0">
            <a:spAutoFit/>
          </a:bodyPr>
          <a:lstStyle/>
          <a:p>
            <a:pPr marL="12700">
              <a:lnSpc>
                <a:spcPts val="1410"/>
              </a:lnSpc>
            </a:pPr>
            <a:r>
              <a:t>Batch</a:t>
            </a:r>
            <a:r>
              <a:rPr spc="-55"/>
              <a:t> </a:t>
            </a:r>
            <a:r>
              <a:rPr spc="-25"/>
              <a:t>No.</a:t>
            </a:r>
            <a:endParaRPr spc="-25" dirty="0"/>
          </a:p>
        </p:txBody>
      </p:sp>
      <p:sp>
        <p:nvSpPr>
          <p:cNvPr id="7" name="object 7"/>
          <p:cNvSpPr txBox="1"/>
          <p:nvPr/>
        </p:nvSpPr>
        <p:spPr>
          <a:xfrm>
            <a:off x="6542944" y="6451049"/>
            <a:ext cx="1223010" cy="194310"/>
          </a:xfrm>
          <a:prstGeom prst="rect">
            <a:avLst/>
          </a:prstGeom>
        </p:spPr>
        <p:txBody>
          <a:bodyPr vert="horz" wrap="square" lIns="0" tIns="0" rIns="0" bIns="0" rtlCol="0">
            <a:spAutoFit/>
          </a:bodyPr>
          <a:lstStyle/>
          <a:p>
            <a:pPr marL="12700">
              <a:lnSpc>
                <a:spcPts val="1410"/>
              </a:lnSpc>
            </a:pPr>
            <a:r>
              <a:rPr sz="1200" spc="-10" dirty="0">
                <a:solidFill>
                  <a:srgbClr val="888888"/>
                </a:solidFill>
                <a:latin typeface="Times New Roman"/>
                <a:cs typeface="Times New Roman"/>
              </a:rPr>
              <a:t>Department</a:t>
            </a:r>
            <a:r>
              <a:rPr sz="1200" spc="-30" dirty="0">
                <a:solidFill>
                  <a:srgbClr val="888888"/>
                </a:solidFill>
                <a:latin typeface="Times New Roman"/>
                <a:cs typeface="Times New Roman"/>
              </a:rPr>
              <a:t> </a:t>
            </a:r>
            <a:r>
              <a:rPr sz="1200" dirty="0">
                <a:solidFill>
                  <a:srgbClr val="888888"/>
                </a:solidFill>
                <a:latin typeface="Times New Roman"/>
                <a:cs typeface="Times New Roman"/>
              </a:rPr>
              <a:t>of</a:t>
            </a:r>
            <a:r>
              <a:rPr sz="1200" spc="50" dirty="0">
                <a:solidFill>
                  <a:srgbClr val="888888"/>
                </a:solidFill>
                <a:latin typeface="Times New Roman"/>
                <a:cs typeface="Times New Roman"/>
              </a:rPr>
              <a:t> </a:t>
            </a:r>
            <a:r>
              <a:rPr sz="1200" spc="-25" dirty="0">
                <a:solidFill>
                  <a:srgbClr val="888888"/>
                </a:solidFill>
                <a:latin typeface="Times New Roman"/>
                <a:cs typeface="Times New Roman"/>
              </a:rPr>
              <a:t>CSE</a:t>
            </a:r>
            <a:endParaRPr sz="1200">
              <a:latin typeface="Times New Roman"/>
              <a:cs typeface="Times New Roman"/>
            </a:endParaRPr>
          </a:p>
        </p:txBody>
      </p:sp>
      <p:sp>
        <p:nvSpPr>
          <p:cNvPr id="8" name="object 8"/>
          <p:cNvSpPr txBox="1">
            <a:spLocks noGrp="1"/>
          </p:cNvSpPr>
          <p:nvPr>
            <p:ph type="sldNum" sz="quarter" idx="7"/>
          </p:nvPr>
        </p:nvSpPr>
        <p:spPr>
          <a:prstGeom prst="rect">
            <a:avLst/>
          </a:prstGeom>
        </p:spPr>
        <p:txBody>
          <a:bodyPr vert="horz" wrap="square" lIns="0" tIns="0" rIns="0" bIns="0" rtlCol="0">
            <a:spAutoFit/>
          </a:bodyPr>
          <a:lstStyle/>
          <a:p>
            <a:pPr marL="12700">
              <a:lnSpc>
                <a:spcPts val="1410"/>
              </a:lnSpc>
            </a:pPr>
            <a:fld id="{81D60167-4931-47E6-BA6A-407CBD079E47}" type="slidenum">
              <a:rPr spc="-25" dirty="0"/>
              <a:t>32</a:t>
            </a:fld>
            <a:endParaRPr spc="-25" dirty="0"/>
          </a:p>
        </p:txBody>
      </p:sp>
      <p:sp>
        <p:nvSpPr>
          <p:cNvPr id="3" name="object 3"/>
          <p:cNvSpPr txBox="1"/>
          <p:nvPr/>
        </p:nvSpPr>
        <p:spPr>
          <a:xfrm>
            <a:off x="609600" y="1143000"/>
            <a:ext cx="11490960" cy="5219378"/>
          </a:xfrm>
          <a:prstGeom prst="rect">
            <a:avLst/>
          </a:prstGeom>
        </p:spPr>
        <p:txBody>
          <a:bodyPr vert="horz" wrap="square" lIns="0" tIns="99060" rIns="0" bIns="0" rtlCol="0">
            <a:spAutoFit/>
          </a:bodyPr>
          <a:lstStyle/>
          <a:p>
            <a:pPr marL="241300" indent="-228600">
              <a:lnSpc>
                <a:spcPct val="100000"/>
              </a:lnSpc>
              <a:spcBef>
                <a:spcPts val="780"/>
              </a:spcBef>
              <a:buFont typeface="Arial MT"/>
              <a:buChar char="•"/>
              <a:tabLst>
                <a:tab pos="241300" algn="l"/>
              </a:tabLst>
            </a:pPr>
            <a:r>
              <a:rPr lang="en-US" sz="2600" dirty="0">
                <a:latin typeface="Times New Roman"/>
                <a:cs typeface="Times New Roman"/>
              </a:rPr>
              <a:t>Grateful to the college management and project guide for their constant guidance and encouragement.</a:t>
            </a:r>
          </a:p>
          <a:p>
            <a:pPr marL="241300" indent="-228600">
              <a:lnSpc>
                <a:spcPct val="100000"/>
              </a:lnSpc>
              <a:spcBef>
                <a:spcPts val="780"/>
              </a:spcBef>
              <a:buFont typeface="Arial MT"/>
              <a:buChar char="•"/>
              <a:tabLst>
                <a:tab pos="241300" algn="l"/>
              </a:tabLst>
            </a:pPr>
            <a:r>
              <a:rPr lang="en-US" sz="2600" dirty="0">
                <a:latin typeface="Times New Roman"/>
                <a:cs typeface="Times New Roman"/>
              </a:rPr>
              <a:t>Thanks to all team members and faculty for their valuable support and technical assistance.</a:t>
            </a:r>
          </a:p>
          <a:p>
            <a:pPr marL="241300" indent="-228600">
              <a:lnSpc>
                <a:spcPct val="100000"/>
              </a:lnSpc>
              <a:spcBef>
                <a:spcPts val="780"/>
              </a:spcBef>
              <a:buFont typeface="Arial MT"/>
              <a:buChar char="•"/>
              <a:tabLst>
                <a:tab pos="241300" algn="l"/>
              </a:tabLst>
            </a:pPr>
            <a:r>
              <a:rPr lang="en-US" sz="2600" dirty="0">
                <a:latin typeface="Times New Roman"/>
                <a:cs typeface="Times New Roman"/>
              </a:rPr>
              <a:t>Sincere appreciation to the conference committee for the opportunity to present this research work.</a:t>
            </a:r>
          </a:p>
          <a:p>
            <a:pPr marL="241300" indent="-228600">
              <a:lnSpc>
                <a:spcPct val="100000"/>
              </a:lnSpc>
              <a:spcBef>
                <a:spcPts val="780"/>
              </a:spcBef>
              <a:buFont typeface="Arial MT"/>
              <a:buChar char="•"/>
              <a:tabLst>
                <a:tab pos="241300" algn="l"/>
              </a:tabLst>
            </a:pPr>
            <a:r>
              <a:rPr lang="en-US" sz="2600" dirty="0">
                <a:latin typeface="Times New Roman"/>
                <a:cs typeface="Times New Roman"/>
              </a:rPr>
              <a:t>For further inquiries, contact:</a:t>
            </a:r>
          </a:p>
          <a:p>
            <a:pPr marL="12700">
              <a:lnSpc>
                <a:spcPct val="100000"/>
              </a:lnSpc>
              <a:spcBef>
                <a:spcPts val="780"/>
              </a:spcBef>
              <a:tabLst>
                <a:tab pos="241300" algn="l"/>
              </a:tabLst>
            </a:pPr>
            <a:r>
              <a:rPr lang="en-US" sz="2600" dirty="0">
                <a:latin typeface="Times New Roman"/>
                <a:cs typeface="Times New Roman"/>
              </a:rPr>
              <a:t>				</a:t>
            </a:r>
            <a:r>
              <a:rPr lang="en-US" sz="2600" dirty="0">
                <a:latin typeface="Times New Roman"/>
                <a:cs typeface="Times New Roman"/>
                <a:hlinkClick r:id="rId2"/>
              </a:rPr>
              <a:t>sireeshamoturi@gmail.com</a:t>
            </a:r>
            <a:endParaRPr lang="en-US" sz="2600" dirty="0">
              <a:latin typeface="Times New Roman"/>
              <a:cs typeface="Times New Roman"/>
            </a:endParaRPr>
          </a:p>
          <a:p>
            <a:pPr marL="12700">
              <a:lnSpc>
                <a:spcPct val="100000"/>
              </a:lnSpc>
              <a:spcBef>
                <a:spcPts val="780"/>
              </a:spcBef>
              <a:tabLst>
                <a:tab pos="241300" algn="l"/>
              </a:tabLst>
            </a:pPr>
            <a:r>
              <a:rPr lang="en-US" sz="2600" dirty="0">
                <a:latin typeface="Times New Roman"/>
                <a:cs typeface="Times New Roman"/>
              </a:rPr>
              <a:t>				</a:t>
            </a:r>
            <a:r>
              <a:rPr lang="en-US" sz="2600" dirty="0">
                <a:latin typeface="Times New Roman"/>
                <a:cs typeface="Times New Roman"/>
                <a:hlinkClick r:id="rId3"/>
              </a:rPr>
              <a:t>yelchurivinay28@gmail.com</a:t>
            </a:r>
            <a:endParaRPr lang="en-US" sz="2600" dirty="0">
              <a:latin typeface="Times New Roman"/>
              <a:cs typeface="Times New Roman"/>
            </a:endParaRPr>
          </a:p>
          <a:p>
            <a:pPr marL="12700">
              <a:lnSpc>
                <a:spcPct val="100000"/>
              </a:lnSpc>
              <a:spcBef>
                <a:spcPts val="780"/>
              </a:spcBef>
              <a:tabLst>
                <a:tab pos="241300" algn="l"/>
              </a:tabLst>
            </a:pPr>
            <a:r>
              <a:rPr lang="en-US" sz="2600" dirty="0">
                <a:latin typeface="Times New Roman"/>
                <a:cs typeface="Times New Roman"/>
              </a:rPr>
              <a:t>				</a:t>
            </a:r>
            <a:r>
              <a:rPr lang="en-US" sz="2600" dirty="0">
                <a:latin typeface="Times New Roman"/>
                <a:cs typeface="Times New Roman"/>
                <a:hlinkClick r:id="rId4"/>
              </a:rPr>
              <a:t>mani.77.manikanta@gmail.com</a:t>
            </a:r>
            <a:endParaRPr lang="en-US" sz="2600" dirty="0">
              <a:latin typeface="Times New Roman"/>
              <a:cs typeface="Times New Roman"/>
            </a:endParaRPr>
          </a:p>
          <a:p>
            <a:pPr marL="12700">
              <a:lnSpc>
                <a:spcPct val="100000"/>
              </a:lnSpc>
              <a:spcBef>
                <a:spcPts val="780"/>
              </a:spcBef>
              <a:tabLst>
                <a:tab pos="241300" algn="l"/>
              </a:tabLst>
            </a:pPr>
            <a:r>
              <a:rPr lang="en-US" sz="2600" dirty="0">
                <a:latin typeface="Times New Roman"/>
                <a:cs typeface="Times New Roman"/>
              </a:rPr>
              <a:t>				</a:t>
            </a:r>
            <a:r>
              <a:rPr lang="en-US" sz="2600" dirty="0">
                <a:latin typeface="Times New Roman"/>
                <a:cs typeface="Times New Roman"/>
                <a:hlinkClick r:id="rId5"/>
              </a:rPr>
              <a:t>satyanarayanaprajapathi1@gmail.com</a:t>
            </a:r>
            <a:r>
              <a:rPr lang="en-US" sz="2600" dirty="0">
                <a:latin typeface="Times New Roman"/>
                <a:cs typeface="Times New Roman"/>
              </a:rPr>
              <a:t> </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4">
            <a:extLst>
              <a:ext uri="{FF2B5EF4-FFF2-40B4-BE49-F238E27FC236}">
                <a16:creationId xmlns:a16="http://schemas.microsoft.com/office/drawing/2014/main" id="{3F2635A3-E8D8-F2AF-B579-C6EB8B31321A}"/>
              </a:ext>
            </a:extLst>
          </p:cNvPr>
          <p:cNvSpPr txBox="1">
            <a:spLocks noGrp="1"/>
          </p:cNvSpPr>
          <p:nvPr>
            <p:ph type="dt" sz="half" idx="6"/>
          </p:nvPr>
        </p:nvSpPr>
        <p:spPr>
          <a:xfrm>
            <a:off x="917575" y="6451049"/>
            <a:ext cx="737235" cy="184666"/>
          </a:xfrm>
          <a:prstGeom prst="rect">
            <a:avLst/>
          </a:prstGeom>
        </p:spPr>
        <p:txBody>
          <a:bodyPr vert="horz" wrap="square" lIns="0" tIns="0" rIns="0" bIns="0" rtlCol="0">
            <a:spAutoFit/>
          </a:bodyPr>
          <a:lstStyle/>
          <a:p>
            <a:r>
              <a:rPr lang="en-US" dirty="0"/>
              <a:t>05-12-2025</a:t>
            </a:r>
            <a:endParaRPr lang="en-IN" dirty="0">
              <a:effectLst/>
            </a:endParaRPr>
          </a:p>
        </p:txBody>
      </p:sp>
      <p:sp>
        <p:nvSpPr>
          <p:cNvPr id="7" name="object 5">
            <a:extLst>
              <a:ext uri="{FF2B5EF4-FFF2-40B4-BE49-F238E27FC236}">
                <a16:creationId xmlns:a16="http://schemas.microsoft.com/office/drawing/2014/main" id="{6B228836-6688-71CC-41D6-DEA491A2E9BA}"/>
              </a:ext>
            </a:extLst>
          </p:cNvPr>
          <p:cNvSpPr txBox="1"/>
          <p:nvPr/>
        </p:nvSpPr>
        <p:spPr>
          <a:xfrm>
            <a:off x="4429378" y="6451049"/>
            <a:ext cx="758825" cy="194310"/>
          </a:xfrm>
          <a:prstGeom prst="rect">
            <a:avLst/>
          </a:prstGeom>
        </p:spPr>
        <p:txBody>
          <a:bodyPr vert="horz" wrap="square" lIns="0" tIns="0" rIns="0" bIns="0" rtlCol="0">
            <a:spAutoFit/>
          </a:bodyPr>
          <a:lstStyle/>
          <a:p>
            <a:pPr marL="12700">
              <a:lnSpc>
                <a:spcPts val="1410"/>
              </a:lnSpc>
            </a:pPr>
            <a:r>
              <a:rPr sz="1200" dirty="0">
                <a:solidFill>
                  <a:srgbClr val="888888"/>
                </a:solidFill>
                <a:latin typeface="Times New Roman"/>
                <a:cs typeface="Times New Roman"/>
              </a:rPr>
              <a:t>Review</a:t>
            </a:r>
            <a:r>
              <a:rPr sz="1200" spc="-30" dirty="0">
                <a:solidFill>
                  <a:srgbClr val="888888"/>
                </a:solidFill>
                <a:latin typeface="Times New Roman"/>
                <a:cs typeface="Times New Roman"/>
              </a:rPr>
              <a:t> </a:t>
            </a:r>
            <a:r>
              <a:rPr sz="1200" spc="-25" dirty="0">
                <a:solidFill>
                  <a:srgbClr val="888888"/>
                </a:solidFill>
                <a:latin typeface="Times New Roman"/>
                <a:cs typeface="Times New Roman"/>
              </a:rPr>
              <a:t>No.</a:t>
            </a:r>
            <a:endParaRPr sz="1200">
              <a:latin typeface="Times New Roman"/>
              <a:cs typeface="Times New Roman"/>
            </a:endParaRPr>
          </a:p>
        </p:txBody>
      </p:sp>
      <p:sp>
        <p:nvSpPr>
          <p:cNvPr id="8" name="object 6">
            <a:extLst>
              <a:ext uri="{FF2B5EF4-FFF2-40B4-BE49-F238E27FC236}">
                <a16:creationId xmlns:a16="http://schemas.microsoft.com/office/drawing/2014/main" id="{0FC3C21D-A04A-4B6B-BCA4-FCC1FDA6278F}"/>
              </a:ext>
            </a:extLst>
          </p:cNvPr>
          <p:cNvSpPr txBox="1">
            <a:spLocks noGrp="1"/>
          </p:cNvSpPr>
          <p:nvPr>
            <p:ph type="ftr" sz="quarter" idx="5"/>
          </p:nvPr>
        </p:nvSpPr>
        <p:spPr>
          <a:xfrm>
            <a:off x="5505148" y="6451049"/>
            <a:ext cx="644525" cy="194309"/>
          </a:xfrm>
          <a:prstGeom prst="rect">
            <a:avLst/>
          </a:prstGeom>
        </p:spPr>
        <p:txBody>
          <a:bodyPr vert="horz" wrap="square" lIns="0" tIns="0" rIns="0" bIns="0" rtlCol="0">
            <a:spAutoFit/>
          </a:bodyPr>
          <a:lstStyle/>
          <a:p>
            <a:pPr marL="12700">
              <a:lnSpc>
                <a:spcPts val="1410"/>
              </a:lnSpc>
            </a:pPr>
            <a:r>
              <a:t>Batch</a:t>
            </a:r>
            <a:r>
              <a:rPr spc="-55"/>
              <a:t> </a:t>
            </a:r>
            <a:r>
              <a:rPr spc="-25"/>
              <a:t>No.</a:t>
            </a:r>
            <a:endParaRPr spc="-25" dirty="0"/>
          </a:p>
        </p:txBody>
      </p:sp>
      <p:sp>
        <p:nvSpPr>
          <p:cNvPr id="9" name="object 7">
            <a:extLst>
              <a:ext uri="{FF2B5EF4-FFF2-40B4-BE49-F238E27FC236}">
                <a16:creationId xmlns:a16="http://schemas.microsoft.com/office/drawing/2014/main" id="{5DE59184-6448-7294-736C-98FE2616D457}"/>
              </a:ext>
            </a:extLst>
          </p:cNvPr>
          <p:cNvSpPr txBox="1"/>
          <p:nvPr/>
        </p:nvSpPr>
        <p:spPr>
          <a:xfrm>
            <a:off x="6542944" y="6451049"/>
            <a:ext cx="1223010" cy="194310"/>
          </a:xfrm>
          <a:prstGeom prst="rect">
            <a:avLst/>
          </a:prstGeom>
        </p:spPr>
        <p:txBody>
          <a:bodyPr vert="horz" wrap="square" lIns="0" tIns="0" rIns="0" bIns="0" rtlCol="0">
            <a:spAutoFit/>
          </a:bodyPr>
          <a:lstStyle/>
          <a:p>
            <a:pPr marL="12700">
              <a:lnSpc>
                <a:spcPts val="1410"/>
              </a:lnSpc>
            </a:pPr>
            <a:r>
              <a:rPr sz="1200" spc="-10" dirty="0">
                <a:solidFill>
                  <a:srgbClr val="888888"/>
                </a:solidFill>
                <a:latin typeface="Times New Roman"/>
                <a:cs typeface="Times New Roman"/>
              </a:rPr>
              <a:t>Department</a:t>
            </a:r>
            <a:r>
              <a:rPr sz="1200" spc="-30" dirty="0">
                <a:solidFill>
                  <a:srgbClr val="888888"/>
                </a:solidFill>
                <a:latin typeface="Times New Roman"/>
                <a:cs typeface="Times New Roman"/>
              </a:rPr>
              <a:t> </a:t>
            </a:r>
            <a:r>
              <a:rPr sz="1200" dirty="0">
                <a:solidFill>
                  <a:srgbClr val="888888"/>
                </a:solidFill>
                <a:latin typeface="Times New Roman"/>
                <a:cs typeface="Times New Roman"/>
              </a:rPr>
              <a:t>of</a:t>
            </a:r>
            <a:r>
              <a:rPr sz="1200" spc="50" dirty="0">
                <a:solidFill>
                  <a:srgbClr val="888888"/>
                </a:solidFill>
                <a:latin typeface="Times New Roman"/>
                <a:cs typeface="Times New Roman"/>
              </a:rPr>
              <a:t> </a:t>
            </a:r>
            <a:r>
              <a:rPr sz="1200" spc="-25" dirty="0">
                <a:solidFill>
                  <a:srgbClr val="888888"/>
                </a:solidFill>
                <a:latin typeface="Times New Roman"/>
                <a:cs typeface="Times New Roman"/>
              </a:rPr>
              <a:t>CSE</a:t>
            </a:r>
            <a:endParaRPr sz="1200">
              <a:latin typeface="Times New Roman"/>
              <a:cs typeface="Times New Roman"/>
            </a:endParaRPr>
          </a:p>
        </p:txBody>
      </p:sp>
      <p:sp>
        <p:nvSpPr>
          <p:cNvPr id="11" name="object 8">
            <a:extLst>
              <a:ext uri="{FF2B5EF4-FFF2-40B4-BE49-F238E27FC236}">
                <a16:creationId xmlns:a16="http://schemas.microsoft.com/office/drawing/2014/main" id="{D9924C93-B14E-80DF-702D-CBCFB72867CA}"/>
              </a:ext>
            </a:extLst>
          </p:cNvPr>
          <p:cNvSpPr txBox="1">
            <a:spLocks noGrp="1"/>
          </p:cNvSpPr>
          <p:nvPr>
            <p:ph type="sldNum" sz="quarter" idx="7"/>
          </p:nvPr>
        </p:nvSpPr>
        <p:spPr>
          <a:xfrm>
            <a:off x="11104626" y="6451049"/>
            <a:ext cx="215900" cy="194309"/>
          </a:xfrm>
          <a:prstGeom prst="rect">
            <a:avLst/>
          </a:prstGeom>
        </p:spPr>
        <p:txBody>
          <a:bodyPr vert="horz" wrap="square" lIns="0" tIns="0" rIns="0" bIns="0" rtlCol="0">
            <a:spAutoFit/>
          </a:bodyPr>
          <a:lstStyle/>
          <a:p>
            <a:pPr marL="12700">
              <a:lnSpc>
                <a:spcPts val="1410"/>
              </a:lnSpc>
            </a:pPr>
            <a:fld id="{81D60167-4931-47E6-BA6A-407CBD079E47}" type="slidenum">
              <a:rPr spc="-25" dirty="0"/>
              <a:t>33</a:t>
            </a:fld>
            <a:endParaRPr spc="-25" dirty="0"/>
          </a:p>
        </p:txBody>
      </p:sp>
      <p:pic>
        <p:nvPicPr>
          <p:cNvPr id="10" name="Picture 9">
            <a:extLst>
              <a:ext uri="{FF2B5EF4-FFF2-40B4-BE49-F238E27FC236}">
                <a16:creationId xmlns:a16="http://schemas.microsoft.com/office/drawing/2014/main" id="{2E23F884-86A2-9DAD-92B6-BAE579A5D2AB}"/>
              </a:ext>
            </a:extLst>
          </p:cNvPr>
          <p:cNvPicPr>
            <a:picLocks noChangeAspect="1"/>
          </p:cNvPicPr>
          <p:nvPr/>
        </p:nvPicPr>
        <p:blipFill>
          <a:blip r:embed="rId2">
            <a:alphaModFix amt="7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6329394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262889" rIns="0" bIns="0" rtlCol="0">
            <a:spAutoFit/>
          </a:bodyPr>
          <a:lstStyle/>
          <a:p>
            <a:pPr marL="3703320">
              <a:lnSpc>
                <a:spcPct val="100000"/>
              </a:lnSpc>
              <a:spcBef>
                <a:spcPts val="130"/>
              </a:spcBef>
            </a:pPr>
            <a:r>
              <a:rPr spc="-10" dirty="0"/>
              <a:t>ABSTRACT</a:t>
            </a:r>
          </a:p>
        </p:txBody>
      </p:sp>
      <p:sp>
        <p:nvSpPr>
          <p:cNvPr id="4" name="object 4"/>
          <p:cNvSpPr txBox="1">
            <a:spLocks noGrp="1"/>
          </p:cNvSpPr>
          <p:nvPr>
            <p:ph type="dt" sz="half" idx="6"/>
          </p:nvPr>
        </p:nvSpPr>
        <p:spPr>
          <a:xfrm>
            <a:off x="917575" y="6451049"/>
            <a:ext cx="737235" cy="179536"/>
          </a:xfrm>
          <a:prstGeom prst="rect">
            <a:avLst/>
          </a:prstGeom>
        </p:spPr>
        <p:txBody>
          <a:bodyPr vert="horz" wrap="square" lIns="0" tIns="0" rIns="0" bIns="0" rtlCol="0">
            <a:spAutoFit/>
          </a:bodyPr>
          <a:lstStyle/>
          <a:p>
            <a:pPr marL="12700">
              <a:lnSpc>
                <a:spcPts val="1410"/>
              </a:lnSpc>
            </a:pPr>
            <a:r>
              <a:rPr lang="en-US" spc="-10"/>
              <a:t>05-12-</a:t>
            </a:r>
            <a:r>
              <a:rPr lang="en-US" spc="-20"/>
              <a:t>2025</a:t>
            </a:r>
            <a:endParaRPr lang="en-US" spc="-20" dirty="0"/>
          </a:p>
        </p:txBody>
      </p:sp>
      <p:sp>
        <p:nvSpPr>
          <p:cNvPr id="5" name="object 5"/>
          <p:cNvSpPr txBox="1"/>
          <p:nvPr/>
        </p:nvSpPr>
        <p:spPr>
          <a:xfrm>
            <a:off x="4429378" y="6451049"/>
            <a:ext cx="758825" cy="194310"/>
          </a:xfrm>
          <a:prstGeom prst="rect">
            <a:avLst/>
          </a:prstGeom>
        </p:spPr>
        <p:txBody>
          <a:bodyPr vert="horz" wrap="square" lIns="0" tIns="0" rIns="0" bIns="0" rtlCol="0">
            <a:spAutoFit/>
          </a:bodyPr>
          <a:lstStyle/>
          <a:p>
            <a:pPr marL="12700">
              <a:lnSpc>
                <a:spcPts val="1410"/>
              </a:lnSpc>
            </a:pPr>
            <a:r>
              <a:rPr sz="1200" dirty="0">
                <a:solidFill>
                  <a:srgbClr val="888888"/>
                </a:solidFill>
                <a:latin typeface="Times New Roman"/>
                <a:cs typeface="Times New Roman"/>
              </a:rPr>
              <a:t>Review</a:t>
            </a:r>
            <a:r>
              <a:rPr sz="1200" spc="-30" dirty="0">
                <a:solidFill>
                  <a:srgbClr val="888888"/>
                </a:solidFill>
                <a:latin typeface="Times New Roman"/>
                <a:cs typeface="Times New Roman"/>
              </a:rPr>
              <a:t> </a:t>
            </a:r>
            <a:r>
              <a:rPr sz="1200" spc="-25" dirty="0">
                <a:solidFill>
                  <a:srgbClr val="888888"/>
                </a:solidFill>
                <a:latin typeface="Times New Roman"/>
                <a:cs typeface="Times New Roman"/>
              </a:rPr>
              <a:t>No.</a:t>
            </a:r>
            <a:endParaRPr sz="1200" dirty="0">
              <a:latin typeface="Times New Roman"/>
              <a:cs typeface="Times New Roman"/>
            </a:endParaRPr>
          </a:p>
        </p:txBody>
      </p:sp>
      <p:sp>
        <p:nvSpPr>
          <p:cNvPr id="6" name="object 6"/>
          <p:cNvSpPr txBox="1">
            <a:spLocks noGrp="1"/>
          </p:cNvSpPr>
          <p:nvPr>
            <p:ph type="ftr" sz="quarter" idx="5"/>
          </p:nvPr>
        </p:nvSpPr>
        <p:spPr>
          <a:prstGeom prst="rect">
            <a:avLst/>
          </a:prstGeom>
        </p:spPr>
        <p:txBody>
          <a:bodyPr vert="horz" wrap="square" lIns="0" tIns="0" rIns="0" bIns="0" rtlCol="0">
            <a:spAutoFit/>
          </a:bodyPr>
          <a:lstStyle/>
          <a:p>
            <a:pPr marL="12700">
              <a:lnSpc>
                <a:spcPts val="1410"/>
              </a:lnSpc>
            </a:pPr>
            <a:r>
              <a:t>Batch</a:t>
            </a:r>
            <a:r>
              <a:rPr spc="-55"/>
              <a:t> </a:t>
            </a:r>
            <a:r>
              <a:rPr spc="-25"/>
              <a:t>No.</a:t>
            </a:r>
            <a:endParaRPr spc="-25" dirty="0"/>
          </a:p>
        </p:txBody>
      </p:sp>
      <p:sp>
        <p:nvSpPr>
          <p:cNvPr id="7" name="object 7"/>
          <p:cNvSpPr txBox="1"/>
          <p:nvPr/>
        </p:nvSpPr>
        <p:spPr>
          <a:xfrm>
            <a:off x="6542944" y="6451049"/>
            <a:ext cx="1223010" cy="194310"/>
          </a:xfrm>
          <a:prstGeom prst="rect">
            <a:avLst/>
          </a:prstGeom>
        </p:spPr>
        <p:txBody>
          <a:bodyPr vert="horz" wrap="square" lIns="0" tIns="0" rIns="0" bIns="0" rtlCol="0">
            <a:spAutoFit/>
          </a:bodyPr>
          <a:lstStyle/>
          <a:p>
            <a:pPr marL="12700">
              <a:lnSpc>
                <a:spcPts val="1410"/>
              </a:lnSpc>
            </a:pPr>
            <a:r>
              <a:rPr sz="1200" spc="-10" dirty="0">
                <a:solidFill>
                  <a:srgbClr val="888888"/>
                </a:solidFill>
                <a:latin typeface="Times New Roman"/>
                <a:cs typeface="Times New Roman"/>
              </a:rPr>
              <a:t>Department</a:t>
            </a:r>
            <a:r>
              <a:rPr sz="1200" spc="-30" dirty="0">
                <a:solidFill>
                  <a:srgbClr val="888888"/>
                </a:solidFill>
                <a:latin typeface="Times New Roman"/>
                <a:cs typeface="Times New Roman"/>
              </a:rPr>
              <a:t> </a:t>
            </a:r>
            <a:r>
              <a:rPr sz="1200" dirty="0">
                <a:solidFill>
                  <a:srgbClr val="888888"/>
                </a:solidFill>
                <a:latin typeface="Times New Roman"/>
                <a:cs typeface="Times New Roman"/>
              </a:rPr>
              <a:t>of</a:t>
            </a:r>
            <a:r>
              <a:rPr sz="1200" spc="50" dirty="0">
                <a:solidFill>
                  <a:srgbClr val="888888"/>
                </a:solidFill>
                <a:latin typeface="Times New Roman"/>
                <a:cs typeface="Times New Roman"/>
              </a:rPr>
              <a:t> </a:t>
            </a:r>
            <a:r>
              <a:rPr sz="1200" spc="-25" dirty="0">
                <a:solidFill>
                  <a:srgbClr val="888888"/>
                </a:solidFill>
                <a:latin typeface="Times New Roman"/>
                <a:cs typeface="Times New Roman"/>
              </a:rPr>
              <a:t>CSE</a:t>
            </a:r>
            <a:endParaRPr sz="1200">
              <a:latin typeface="Times New Roman"/>
              <a:cs typeface="Times New Roman"/>
            </a:endParaRPr>
          </a:p>
        </p:txBody>
      </p:sp>
      <p:sp>
        <p:nvSpPr>
          <p:cNvPr id="8" name="object 8"/>
          <p:cNvSpPr txBox="1">
            <a:spLocks noGrp="1"/>
          </p:cNvSpPr>
          <p:nvPr>
            <p:ph type="sldNum" sz="quarter" idx="7"/>
          </p:nvPr>
        </p:nvSpPr>
        <p:spPr>
          <a:prstGeom prst="rect">
            <a:avLst/>
          </a:prstGeom>
        </p:spPr>
        <p:txBody>
          <a:bodyPr vert="horz" wrap="square" lIns="0" tIns="0" rIns="0" bIns="0" rtlCol="0">
            <a:spAutoFit/>
          </a:bodyPr>
          <a:lstStyle/>
          <a:p>
            <a:pPr marL="12700">
              <a:lnSpc>
                <a:spcPts val="1410"/>
              </a:lnSpc>
            </a:pPr>
            <a:fld id="{81D60167-4931-47E6-BA6A-407CBD079E47}" type="slidenum">
              <a:rPr spc="-25" dirty="0"/>
              <a:t>4</a:t>
            </a:fld>
            <a:endParaRPr spc="-25" dirty="0"/>
          </a:p>
        </p:txBody>
      </p:sp>
      <p:sp>
        <p:nvSpPr>
          <p:cNvPr id="3" name="object 3"/>
          <p:cNvSpPr txBox="1"/>
          <p:nvPr/>
        </p:nvSpPr>
        <p:spPr>
          <a:xfrm>
            <a:off x="702960" y="1326151"/>
            <a:ext cx="10893425" cy="5187317"/>
          </a:xfrm>
          <a:prstGeom prst="rect">
            <a:avLst/>
          </a:prstGeom>
        </p:spPr>
        <p:txBody>
          <a:bodyPr vert="horz" wrap="square" lIns="0" tIns="16510" rIns="0" bIns="0" rtlCol="0">
            <a:spAutoFit/>
          </a:bodyPr>
          <a:lstStyle/>
          <a:p>
            <a:pPr marL="12700">
              <a:lnSpc>
                <a:spcPct val="100000"/>
              </a:lnSpc>
              <a:spcBef>
                <a:spcPts val="130"/>
              </a:spcBef>
              <a:tabLst>
                <a:tab pos="241300" algn="l"/>
              </a:tabLst>
            </a:pPr>
            <a:r>
              <a:rPr lang="en-US" sz="2800" dirty="0">
                <a:latin typeface="Times New Roman"/>
                <a:cs typeface="Times New Roman"/>
              </a:rPr>
              <a:t>Timely recognition of skin cancers improves survival chances, yet automated diagnosis is hindered by subtle lesion similarities and uneven class distributions. This study proposes a dual-stream ensemble that integrates EfficientFormerV2 with the Swin Tiny Transformer for multiclass </a:t>
            </a:r>
            <a:r>
              <a:rPr lang="en-US" sz="2800" dirty="0" err="1">
                <a:latin typeface="Times New Roman"/>
                <a:cs typeface="Times New Roman"/>
              </a:rPr>
              <a:t>dermoscopic</a:t>
            </a:r>
            <a:r>
              <a:rPr lang="en-US" sz="2800" dirty="0">
                <a:latin typeface="Times New Roman"/>
                <a:cs typeface="Times New Roman"/>
              </a:rPr>
              <a:t> classification using the HAM10000 dataset. Both networks were pretrained on ImageNet and subsequently fine-tuned; their predictions were merged through two strategies: (1) probability-level fusion via weighted soft voting and (2) a meta-ensemble in which a logistic regression model learns from the concatenated logits of both backbones. Unlike earlier works that rely on a single CNN or transformer, this framework leverages the complementary strengths of a lightweight CNN–transformer hybrid and a hierarchical vision transformer. </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C1E926-BF67-BFB4-7399-E9411BEC839A}"/>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2CEB9972-A849-B57D-80D6-221D06F7F779}"/>
              </a:ext>
            </a:extLst>
          </p:cNvPr>
          <p:cNvSpPr txBox="1">
            <a:spLocks noGrp="1"/>
          </p:cNvSpPr>
          <p:nvPr>
            <p:ph type="title"/>
          </p:nvPr>
        </p:nvSpPr>
        <p:spPr>
          <a:prstGeom prst="rect">
            <a:avLst/>
          </a:prstGeom>
        </p:spPr>
        <p:txBody>
          <a:bodyPr vert="horz" wrap="square" lIns="0" tIns="262889" rIns="0" bIns="0" rtlCol="0">
            <a:spAutoFit/>
          </a:bodyPr>
          <a:lstStyle/>
          <a:p>
            <a:pPr marL="3703320">
              <a:lnSpc>
                <a:spcPct val="100000"/>
              </a:lnSpc>
              <a:spcBef>
                <a:spcPts val="130"/>
              </a:spcBef>
            </a:pPr>
            <a:r>
              <a:rPr spc="-10" dirty="0"/>
              <a:t>ABSTRACT</a:t>
            </a:r>
          </a:p>
        </p:txBody>
      </p:sp>
      <p:sp>
        <p:nvSpPr>
          <p:cNvPr id="4" name="object 4">
            <a:extLst>
              <a:ext uri="{FF2B5EF4-FFF2-40B4-BE49-F238E27FC236}">
                <a16:creationId xmlns:a16="http://schemas.microsoft.com/office/drawing/2014/main" id="{6C259AF4-D0A8-9C49-4660-5111AE270B58}"/>
              </a:ext>
            </a:extLst>
          </p:cNvPr>
          <p:cNvSpPr txBox="1">
            <a:spLocks noGrp="1"/>
          </p:cNvSpPr>
          <p:nvPr>
            <p:ph type="dt" sz="half" idx="6"/>
          </p:nvPr>
        </p:nvSpPr>
        <p:spPr>
          <a:xfrm>
            <a:off x="917575" y="6451049"/>
            <a:ext cx="737235" cy="179536"/>
          </a:xfrm>
          <a:prstGeom prst="rect">
            <a:avLst/>
          </a:prstGeom>
        </p:spPr>
        <p:txBody>
          <a:bodyPr vert="horz" wrap="square" lIns="0" tIns="0" rIns="0" bIns="0" rtlCol="0">
            <a:spAutoFit/>
          </a:bodyPr>
          <a:lstStyle/>
          <a:p>
            <a:pPr marL="12700">
              <a:lnSpc>
                <a:spcPts val="1410"/>
              </a:lnSpc>
            </a:pPr>
            <a:r>
              <a:rPr lang="en-US" spc="-10"/>
              <a:t>05-12-</a:t>
            </a:r>
            <a:r>
              <a:rPr lang="en-US" spc="-20"/>
              <a:t>2025</a:t>
            </a:r>
            <a:endParaRPr lang="en-US" spc="-20" dirty="0"/>
          </a:p>
        </p:txBody>
      </p:sp>
      <p:sp>
        <p:nvSpPr>
          <p:cNvPr id="5" name="object 5">
            <a:extLst>
              <a:ext uri="{FF2B5EF4-FFF2-40B4-BE49-F238E27FC236}">
                <a16:creationId xmlns:a16="http://schemas.microsoft.com/office/drawing/2014/main" id="{3627DCAA-A9FE-B77F-807F-1E0096160F12}"/>
              </a:ext>
            </a:extLst>
          </p:cNvPr>
          <p:cNvSpPr txBox="1"/>
          <p:nvPr/>
        </p:nvSpPr>
        <p:spPr>
          <a:xfrm>
            <a:off x="4429378" y="6451049"/>
            <a:ext cx="758825" cy="194310"/>
          </a:xfrm>
          <a:prstGeom prst="rect">
            <a:avLst/>
          </a:prstGeom>
        </p:spPr>
        <p:txBody>
          <a:bodyPr vert="horz" wrap="square" lIns="0" tIns="0" rIns="0" bIns="0" rtlCol="0">
            <a:spAutoFit/>
          </a:bodyPr>
          <a:lstStyle/>
          <a:p>
            <a:pPr marL="12700">
              <a:lnSpc>
                <a:spcPts val="1410"/>
              </a:lnSpc>
            </a:pPr>
            <a:r>
              <a:rPr sz="1200" dirty="0">
                <a:solidFill>
                  <a:srgbClr val="888888"/>
                </a:solidFill>
                <a:latin typeface="Times New Roman"/>
                <a:cs typeface="Times New Roman"/>
              </a:rPr>
              <a:t>Review</a:t>
            </a:r>
            <a:r>
              <a:rPr sz="1200" spc="-30" dirty="0">
                <a:solidFill>
                  <a:srgbClr val="888888"/>
                </a:solidFill>
                <a:latin typeface="Times New Roman"/>
                <a:cs typeface="Times New Roman"/>
              </a:rPr>
              <a:t> </a:t>
            </a:r>
            <a:r>
              <a:rPr sz="1200" spc="-25" dirty="0">
                <a:solidFill>
                  <a:srgbClr val="888888"/>
                </a:solidFill>
                <a:latin typeface="Times New Roman"/>
                <a:cs typeface="Times New Roman"/>
              </a:rPr>
              <a:t>No.</a:t>
            </a:r>
            <a:endParaRPr sz="1200">
              <a:latin typeface="Times New Roman"/>
              <a:cs typeface="Times New Roman"/>
            </a:endParaRPr>
          </a:p>
        </p:txBody>
      </p:sp>
      <p:sp>
        <p:nvSpPr>
          <p:cNvPr id="6" name="object 6">
            <a:extLst>
              <a:ext uri="{FF2B5EF4-FFF2-40B4-BE49-F238E27FC236}">
                <a16:creationId xmlns:a16="http://schemas.microsoft.com/office/drawing/2014/main" id="{E9D87C47-1E37-7CA3-BC59-69DB3EB3BB8A}"/>
              </a:ext>
            </a:extLst>
          </p:cNvPr>
          <p:cNvSpPr txBox="1">
            <a:spLocks noGrp="1"/>
          </p:cNvSpPr>
          <p:nvPr>
            <p:ph type="ftr" sz="quarter" idx="5"/>
          </p:nvPr>
        </p:nvSpPr>
        <p:spPr>
          <a:prstGeom prst="rect">
            <a:avLst/>
          </a:prstGeom>
        </p:spPr>
        <p:txBody>
          <a:bodyPr vert="horz" wrap="square" lIns="0" tIns="0" rIns="0" bIns="0" rtlCol="0">
            <a:spAutoFit/>
          </a:bodyPr>
          <a:lstStyle/>
          <a:p>
            <a:pPr marL="12700">
              <a:lnSpc>
                <a:spcPts val="1410"/>
              </a:lnSpc>
            </a:pPr>
            <a:r>
              <a:t>Batch</a:t>
            </a:r>
            <a:r>
              <a:rPr spc="-55"/>
              <a:t> </a:t>
            </a:r>
            <a:r>
              <a:rPr spc="-25"/>
              <a:t>No.</a:t>
            </a:r>
            <a:endParaRPr spc="-25" dirty="0"/>
          </a:p>
        </p:txBody>
      </p:sp>
      <p:sp>
        <p:nvSpPr>
          <p:cNvPr id="7" name="object 7">
            <a:extLst>
              <a:ext uri="{FF2B5EF4-FFF2-40B4-BE49-F238E27FC236}">
                <a16:creationId xmlns:a16="http://schemas.microsoft.com/office/drawing/2014/main" id="{A9F210BB-90D8-D41E-CA70-FA0BBF2283E4}"/>
              </a:ext>
            </a:extLst>
          </p:cNvPr>
          <p:cNvSpPr txBox="1"/>
          <p:nvPr/>
        </p:nvSpPr>
        <p:spPr>
          <a:xfrm>
            <a:off x="6542944" y="6451049"/>
            <a:ext cx="1223010" cy="194310"/>
          </a:xfrm>
          <a:prstGeom prst="rect">
            <a:avLst/>
          </a:prstGeom>
        </p:spPr>
        <p:txBody>
          <a:bodyPr vert="horz" wrap="square" lIns="0" tIns="0" rIns="0" bIns="0" rtlCol="0">
            <a:spAutoFit/>
          </a:bodyPr>
          <a:lstStyle/>
          <a:p>
            <a:pPr marL="12700">
              <a:lnSpc>
                <a:spcPts val="1410"/>
              </a:lnSpc>
            </a:pPr>
            <a:r>
              <a:rPr sz="1200" spc="-10" dirty="0">
                <a:solidFill>
                  <a:srgbClr val="888888"/>
                </a:solidFill>
                <a:latin typeface="Times New Roman"/>
                <a:cs typeface="Times New Roman"/>
              </a:rPr>
              <a:t>Department</a:t>
            </a:r>
            <a:r>
              <a:rPr sz="1200" spc="-30" dirty="0">
                <a:solidFill>
                  <a:srgbClr val="888888"/>
                </a:solidFill>
                <a:latin typeface="Times New Roman"/>
                <a:cs typeface="Times New Roman"/>
              </a:rPr>
              <a:t> </a:t>
            </a:r>
            <a:r>
              <a:rPr sz="1200" dirty="0">
                <a:solidFill>
                  <a:srgbClr val="888888"/>
                </a:solidFill>
                <a:latin typeface="Times New Roman"/>
                <a:cs typeface="Times New Roman"/>
              </a:rPr>
              <a:t>of</a:t>
            </a:r>
            <a:r>
              <a:rPr sz="1200" spc="50" dirty="0">
                <a:solidFill>
                  <a:srgbClr val="888888"/>
                </a:solidFill>
                <a:latin typeface="Times New Roman"/>
                <a:cs typeface="Times New Roman"/>
              </a:rPr>
              <a:t> </a:t>
            </a:r>
            <a:r>
              <a:rPr sz="1200" spc="-25" dirty="0">
                <a:solidFill>
                  <a:srgbClr val="888888"/>
                </a:solidFill>
                <a:latin typeface="Times New Roman"/>
                <a:cs typeface="Times New Roman"/>
              </a:rPr>
              <a:t>CSE</a:t>
            </a:r>
            <a:endParaRPr sz="1200">
              <a:latin typeface="Times New Roman"/>
              <a:cs typeface="Times New Roman"/>
            </a:endParaRPr>
          </a:p>
        </p:txBody>
      </p:sp>
      <p:sp>
        <p:nvSpPr>
          <p:cNvPr id="8" name="object 8">
            <a:extLst>
              <a:ext uri="{FF2B5EF4-FFF2-40B4-BE49-F238E27FC236}">
                <a16:creationId xmlns:a16="http://schemas.microsoft.com/office/drawing/2014/main" id="{FFDA205D-CB2E-A7CE-C10F-EA384FDBA3D3}"/>
              </a:ext>
            </a:extLst>
          </p:cNvPr>
          <p:cNvSpPr txBox="1">
            <a:spLocks noGrp="1"/>
          </p:cNvSpPr>
          <p:nvPr>
            <p:ph type="sldNum" sz="quarter" idx="7"/>
          </p:nvPr>
        </p:nvSpPr>
        <p:spPr>
          <a:prstGeom prst="rect">
            <a:avLst/>
          </a:prstGeom>
        </p:spPr>
        <p:txBody>
          <a:bodyPr vert="horz" wrap="square" lIns="0" tIns="0" rIns="0" bIns="0" rtlCol="0">
            <a:spAutoFit/>
          </a:bodyPr>
          <a:lstStyle/>
          <a:p>
            <a:pPr marL="12700">
              <a:lnSpc>
                <a:spcPts val="1410"/>
              </a:lnSpc>
            </a:pPr>
            <a:fld id="{81D60167-4931-47E6-BA6A-407CBD079E47}" type="slidenum">
              <a:rPr spc="-25" dirty="0"/>
              <a:t>5</a:t>
            </a:fld>
            <a:endParaRPr spc="-25" dirty="0"/>
          </a:p>
        </p:txBody>
      </p:sp>
      <p:sp>
        <p:nvSpPr>
          <p:cNvPr id="3" name="object 3">
            <a:extLst>
              <a:ext uri="{FF2B5EF4-FFF2-40B4-BE49-F238E27FC236}">
                <a16:creationId xmlns:a16="http://schemas.microsoft.com/office/drawing/2014/main" id="{9E5EC0BA-F3C9-26C0-466C-297C435E58FC}"/>
              </a:ext>
            </a:extLst>
          </p:cNvPr>
          <p:cNvSpPr txBox="1"/>
          <p:nvPr/>
        </p:nvSpPr>
        <p:spPr>
          <a:xfrm>
            <a:off x="702960" y="1326151"/>
            <a:ext cx="10893425" cy="4769254"/>
          </a:xfrm>
          <a:prstGeom prst="rect">
            <a:avLst/>
          </a:prstGeom>
        </p:spPr>
        <p:txBody>
          <a:bodyPr vert="horz" wrap="square" lIns="0" tIns="16510" rIns="0" bIns="0" rtlCol="0">
            <a:spAutoFit/>
          </a:bodyPr>
          <a:lstStyle/>
          <a:p>
            <a:pPr marL="12700">
              <a:spcBef>
                <a:spcPts val="130"/>
              </a:spcBef>
              <a:tabLst>
                <a:tab pos="241300" algn="l"/>
              </a:tabLst>
            </a:pPr>
            <a:r>
              <a:rPr lang="en-US" sz="2800" dirty="0">
                <a:latin typeface="Times New Roman"/>
                <a:cs typeface="Times New Roman"/>
              </a:rPr>
              <a:t>Experiments show that the Swin Tiny model achieves the highest accuracy (∼90%), whereas the logistic-regression ensemble delivers the best balance across classes (macro F1 = 0.8800) and strong discrimination capability (ROC-AUC = 0.9814), with clear improvements on </a:t>
            </a:r>
            <a:r>
              <a:rPr lang="en-US" sz="2800" dirty="0" err="1">
                <a:latin typeface="Times New Roman"/>
                <a:cs typeface="Times New Roman"/>
              </a:rPr>
              <a:t>infrequentlesion</a:t>
            </a:r>
            <a:r>
              <a:rPr lang="en-US" sz="2800" dirty="0">
                <a:latin typeface="Times New Roman"/>
                <a:cs typeface="Times New Roman"/>
              </a:rPr>
              <a:t> types such as AKIEC and DF. We also assess inference cost and model size, highlighting EfficientFormerV2’s suitability for resource-limited deployment. While evaluation is restricted to HAM10000, future work will include cross-dataset studies and integration of clinical metadata. Overall, the proposed approach demonstrates potential as a reliable, scalable decision-support tool in dermatological practice.</a:t>
            </a:r>
          </a:p>
          <a:p>
            <a:pPr marL="12700">
              <a:lnSpc>
                <a:spcPct val="100000"/>
              </a:lnSpc>
              <a:spcBef>
                <a:spcPts val="130"/>
              </a:spcBef>
              <a:tabLst>
                <a:tab pos="241300" algn="l"/>
              </a:tabLst>
            </a:pPr>
            <a:endParaRPr lang="en-US" sz="2800" dirty="0">
              <a:latin typeface="Times New Roman"/>
              <a:cs typeface="Times New Roman"/>
            </a:endParaRPr>
          </a:p>
        </p:txBody>
      </p:sp>
    </p:spTree>
    <p:extLst>
      <p:ext uri="{BB962C8B-B14F-4D97-AF65-F5344CB8AC3E}">
        <p14:creationId xmlns:p14="http://schemas.microsoft.com/office/powerpoint/2010/main" val="18064047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262889" rIns="0" bIns="0" rtlCol="0">
            <a:spAutoFit/>
          </a:bodyPr>
          <a:lstStyle/>
          <a:p>
            <a:pPr marL="2989580">
              <a:lnSpc>
                <a:spcPct val="100000"/>
              </a:lnSpc>
              <a:spcBef>
                <a:spcPts val="130"/>
              </a:spcBef>
            </a:pPr>
            <a:r>
              <a:rPr spc="-10" dirty="0"/>
              <a:t>INTRODUCTION</a:t>
            </a:r>
          </a:p>
        </p:txBody>
      </p:sp>
      <p:sp>
        <p:nvSpPr>
          <p:cNvPr id="4" name="object 4"/>
          <p:cNvSpPr txBox="1">
            <a:spLocks noGrp="1"/>
          </p:cNvSpPr>
          <p:nvPr>
            <p:ph type="dt" sz="half" idx="6"/>
          </p:nvPr>
        </p:nvSpPr>
        <p:spPr>
          <a:xfrm>
            <a:off x="917575" y="6451049"/>
            <a:ext cx="737235" cy="359073"/>
          </a:xfrm>
          <a:prstGeom prst="rect">
            <a:avLst/>
          </a:prstGeom>
        </p:spPr>
        <p:txBody>
          <a:bodyPr vert="horz" wrap="square" lIns="0" tIns="0" rIns="0" bIns="0" rtlCol="0">
            <a:spAutoFit/>
          </a:bodyPr>
          <a:lstStyle/>
          <a:p>
            <a:pPr marL="12700">
              <a:lnSpc>
                <a:spcPts val="1410"/>
              </a:lnSpc>
            </a:pPr>
            <a:r>
              <a:rPr lang="en-US" spc="-10"/>
              <a:t>05-12-</a:t>
            </a:r>
            <a:r>
              <a:rPr lang="en-US" spc="-20"/>
              <a:t>2025</a:t>
            </a:r>
          </a:p>
          <a:p>
            <a:pPr marL="12700">
              <a:lnSpc>
                <a:spcPts val="1410"/>
              </a:lnSpc>
            </a:pPr>
            <a:endParaRPr spc="-20" dirty="0"/>
          </a:p>
        </p:txBody>
      </p:sp>
      <p:sp>
        <p:nvSpPr>
          <p:cNvPr id="5" name="object 5"/>
          <p:cNvSpPr txBox="1"/>
          <p:nvPr/>
        </p:nvSpPr>
        <p:spPr>
          <a:xfrm>
            <a:off x="4429378" y="6451049"/>
            <a:ext cx="758825" cy="194310"/>
          </a:xfrm>
          <a:prstGeom prst="rect">
            <a:avLst/>
          </a:prstGeom>
        </p:spPr>
        <p:txBody>
          <a:bodyPr vert="horz" wrap="square" lIns="0" tIns="0" rIns="0" bIns="0" rtlCol="0">
            <a:spAutoFit/>
          </a:bodyPr>
          <a:lstStyle/>
          <a:p>
            <a:pPr marL="12700">
              <a:lnSpc>
                <a:spcPts val="1410"/>
              </a:lnSpc>
            </a:pPr>
            <a:r>
              <a:rPr sz="1200" dirty="0">
                <a:solidFill>
                  <a:srgbClr val="888888"/>
                </a:solidFill>
                <a:latin typeface="Times New Roman"/>
                <a:cs typeface="Times New Roman"/>
              </a:rPr>
              <a:t>Review</a:t>
            </a:r>
            <a:r>
              <a:rPr sz="1200" spc="-30" dirty="0">
                <a:solidFill>
                  <a:srgbClr val="888888"/>
                </a:solidFill>
                <a:latin typeface="Times New Roman"/>
                <a:cs typeface="Times New Roman"/>
              </a:rPr>
              <a:t> </a:t>
            </a:r>
            <a:r>
              <a:rPr sz="1200" spc="-25" dirty="0">
                <a:solidFill>
                  <a:srgbClr val="888888"/>
                </a:solidFill>
                <a:latin typeface="Times New Roman"/>
                <a:cs typeface="Times New Roman"/>
              </a:rPr>
              <a:t>No.</a:t>
            </a:r>
            <a:endParaRPr sz="1200" dirty="0">
              <a:latin typeface="Times New Roman"/>
              <a:cs typeface="Times New Roman"/>
            </a:endParaRPr>
          </a:p>
        </p:txBody>
      </p:sp>
      <p:sp>
        <p:nvSpPr>
          <p:cNvPr id="6" name="object 6"/>
          <p:cNvSpPr txBox="1">
            <a:spLocks noGrp="1"/>
          </p:cNvSpPr>
          <p:nvPr>
            <p:ph type="ftr" sz="quarter" idx="5"/>
          </p:nvPr>
        </p:nvSpPr>
        <p:spPr>
          <a:prstGeom prst="rect">
            <a:avLst/>
          </a:prstGeom>
        </p:spPr>
        <p:txBody>
          <a:bodyPr vert="horz" wrap="square" lIns="0" tIns="0" rIns="0" bIns="0" rtlCol="0">
            <a:spAutoFit/>
          </a:bodyPr>
          <a:lstStyle/>
          <a:p>
            <a:pPr marL="12700">
              <a:lnSpc>
                <a:spcPts val="1410"/>
              </a:lnSpc>
            </a:pPr>
            <a:r>
              <a:t>Batch</a:t>
            </a:r>
            <a:r>
              <a:rPr spc="-55"/>
              <a:t> </a:t>
            </a:r>
            <a:r>
              <a:rPr spc="-25"/>
              <a:t>No.</a:t>
            </a:r>
            <a:endParaRPr spc="-25" dirty="0"/>
          </a:p>
        </p:txBody>
      </p:sp>
      <p:sp>
        <p:nvSpPr>
          <p:cNvPr id="7" name="object 7"/>
          <p:cNvSpPr txBox="1"/>
          <p:nvPr/>
        </p:nvSpPr>
        <p:spPr>
          <a:xfrm>
            <a:off x="6542944" y="6451049"/>
            <a:ext cx="1223010" cy="194310"/>
          </a:xfrm>
          <a:prstGeom prst="rect">
            <a:avLst/>
          </a:prstGeom>
        </p:spPr>
        <p:txBody>
          <a:bodyPr vert="horz" wrap="square" lIns="0" tIns="0" rIns="0" bIns="0" rtlCol="0">
            <a:spAutoFit/>
          </a:bodyPr>
          <a:lstStyle/>
          <a:p>
            <a:pPr marL="12700">
              <a:lnSpc>
                <a:spcPts val="1410"/>
              </a:lnSpc>
            </a:pPr>
            <a:r>
              <a:rPr sz="1200" spc="-10" dirty="0">
                <a:solidFill>
                  <a:srgbClr val="888888"/>
                </a:solidFill>
                <a:latin typeface="Times New Roman"/>
                <a:cs typeface="Times New Roman"/>
              </a:rPr>
              <a:t>Department</a:t>
            </a:r>
            <a:r>
              <a:rPr sz="1200" spc="-30" dirty="0">
                <a:solidFill>
                  <a:srgbClr val="888888"/>
                </a:solidFill>
                <a:latin typeface="Times New Roman"/>
                <a:cs typeface="Times New Roman"/>
              </a:rPr>
              <a:t> </a:t>
            </a:r>
            <a:r>
              <a:rPr sz="1200" dirty="0">
                <a:solidFill>
                  <a:srgbClr val="888888"/>
                </a:solidFill>
                <a:latin typeface="Times New Roman"/>
                <a:cs typeface="Times New Roman"/>
              </a:rPr>
              <a:t>of</a:t>
            </a:r>
            <a:r>
              <a:rPr sz="1200" spc="50" dirty="0">
                <a:solidFill>
                  <a:srgbClr val="888888"/>
                </a:solidFill>
                <a:latin typeface="Times New Roman"/>
                <a:cs typeface="Times New Roman"/>
              </a:rPr>
              <a:t> </a:t>
            </a:r>
            <a:r>
              <a:rPr sz="1200" spc="-25" dirty="0">
                <a:solidFill>
                  <a:srgbClr val="888888"/>
                </a:solidFill>
                <a:latin typeface="Times New Roman"/>
                <a:cs typeface="Times New Roman"/>
              </a:rPr>
              <a:t>CSE</a:t>
            </a:r>
            <a:endParaRPr sz="1200">
              <a:latin typeface="Times New Roman"/>
              <a:cs typeface="Times New Roman"/>
            </a:endParaRPr>
          </a:p>
        </p:txBody>
      </p:sp>
      <p:sp>
        <p:nvSpPr>
          <p:cNvPr id="8" name="object 8"/>
          <p:cNvSpPr txBox="1">
            <a:spLocks noGrp="1"/>
          </p:cNvSpPr>
          <p:nvPr>
            <p:ph type="sldNum" sz="quarter" idx="7"/>
          </p:nvPr>
        </p:nvSpPr>
        <p:spPr>
          <a:prstGeom prst="rect">
            <a:avLst/>
          </a:prstGeom>
        </p:spPr>
        <p:txBody>
          <a:bodyPr vert="horz" wrap="square" lIns="0" tIns="0" rIns="0" bIns="0" rtlCol="0">
            <a:spAutoFit/>
          </a:bodyPr>
          <a:lstStyle/>
          <a:p>
            <a:pPr marL="12700">
              <a:lnSpc>
                <a:spcPts val="1410"/>
              </a:lnSpc>
            </a:pPr>
            <a:fld id="{81D60167-4931-47E6-BA6A-407CBD079E47}" type="slidenum">
              <a:rPr spc="-25" dirty="0"/>
              <a:t>6</a:t>
            </a:fld>
            <a:endParaRPr spc="-25" dirty="0"/>
          </a:p>
        </p:txBody>
      </p:sp>
      <p:sp>
        <p:nvSpPr>
          <p:cNvPr id="3" name="object 3"/>
          <p:cNvSpPr txBox="1"/>
          <p:nvPr/>
        </p:nvSpPr>
        <p:spPr>
          <a:xfrm>
            <a:off x="381000" y="1071001"/>
            <a:ext cx="11734800" cy="4901342"/>
          </a:xfrm>
          <a:prstGeom prst="rect">
            <a:avLst/>
          </a:prstGeom>
        </p:spPr>
        <p:txBody>
          <a:bodyPr vert="horz" wrap="square" lIns="0" tIns="99060" rIns="0" bIns="0" rtlCol="0">
            <a:spAutoFit/>
          </a:bodyPr>
          <a:lstStyle/>
          <a:p>
            <a:pPr marL="12700">
              <a:lnSpc>
                <a:spcPct val="100000"/>
              </a:lnSpc>
              <a:spcBef>
                <a:spcPts val="780"/>
              </a:spcBef>
              <a:tabLst>
                <a:tab pos="241300" algn="l"/>
              </a:tabLst>
            </a:pPr>
            <a:r>
              <a:rPr lang="en-US" sz="2600" dirty="0">
                <a:latin typeface="Times New Roman"/>
                <a:cs typeface="Times New Roman"/>
              </a:rPr>
              <a:t>Skin cancer has become one of the fastest-growing cancers globally and is a major public health concern. According to the World Health Organization (WHO), more than 3 million non-melanoma and 132,000 melanoma skin cancer cases are reported every year. In recent global studies, the incidence of melanoma has increased by nearly 15% in the last decade, making early detection more important than ever. The American Cancer Society reports that the 5-year survival rate for melanoma is over 99% when detected at an early stage, highlighting the critical need for accurate diagnostic </a:t>
            </a:r>
            <a:r>
              <a:rPr lang="en-US" sz="2600" dirty="0" err="1">
                <a:latin typeface="Times New Roman"/>
                <a:cs typeface="Times New Roman"/>
              </a:rPr>
              <a:t>systems.Dermoscopic</a:t>
            </a:r>
            <a:r>
              <a:rPr lang="en-US" sz="2600" dirty="0">
                <a:latin typeface="Times New Roman"/>
                <a:cs typeface="Times New Roman"/>
              </a:rPr>
              <a:t> imaging is widely used by dermatologists to examine skin lesions, but interpretation can be challenging due to subtle visual differences among lesion types. With the growing number of cases and limited availability of specialists, there is a rising demand for automated and reliable diagnostic </a:t>
            </a:r>
            <a:r>
              <a:rPr lang="en-US" sz="2600" dirty="0" err="1">
                <a:latin typeface="Times New Roman"/>
                <a:cs typeface="Times New Roman"/>
              </a:rPr>
              <a:t>tools.Advances</a:t>
            </a:r>
            <a:r>
              <a:rPr lang="en-US" sz="2600" dirty="0">
                <a:latin typeface="Times New Roman"/>
                <a:cs typeface="Times New Roman"/>
              </a:rPr>
              <a:t> in deep learning have enabled significant improvements in medical image analysis.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E513DC-D582-90F6-795A-B93B4AF62243}"/>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9D50B962-25D6-ED46-4565-5440A177C439}"/>
              </a:ext>
            </a:extLst>
          </p:cNvPr>
          <p:cNvSpPr txBox="1">
            <a:spLocks noGrp="1"/>
          </p:cNvSpPr>
          <p:nvPr>
            <p:ph type="title"/>
          </p:nvPr>
        </p:nvSpPr>
        <p:spPr>
          <a:prstGeom prst="rect">
            <a:avLst/>
          </a:prstGeom>
        </p:spPr>
        <p:txBody>
          <a:bodyPr vert="horz" wrap="square" lIns="0" tIns="262889" rIns="0" bIns="0" rtlCol="0">
            <a:spAutoFit/>
          </a:bodyPr>
          <a:lstStyle/>
          <a:p>
            <a:pPr marL="2989580">
              <a:lnSpc>
                <a:spcPct val="100000"/>
              </a:lnSpc>
              <a:spcBef>
                <a:spcPts val="130"/>
              </a:spcBef>
            </a:pPr>
            <a:r>
              <a:rPr spc="-10" dirty="0"/>
              <a:t>INTRODUCTION</a:t>
            </a:r>
          </a:p>
        </p:txBody>
      </p:sp>
      <p:sp>
        <p:nvSpPr>
          <p:cNvPr id="4" name="object 4">
            <a:extLst>
              <a:ext uri="{FF2B5EF4-FFF2-40B4-BE49-F238E27FC236}">
                <a16:creationId xmlns:a16="http://schemas.microsoft.com/office/drawing/2014/main" id="{782302E9-66B2-1D69-4EFA-6ECAACF745A4}"/>
              </a:ext>
            </a:extLst>
          </p:cNvPr>
          <p:cNvSpPr txBox="1">
            <a:spLocks noGrp="1"/>
          </p:cNvSpPr>
          <p:nvPr>
            <p:ph type="dt" sz="half" idx="6"/>
          </p:nvPr>
        </p:nvSpPr>
        <p:spPr>
          <a:xfrm>
            <a:off x="917575" y="6451049"/>
            <a:ext cx="737235" cy="359073"/>
          </a:xfrm>
          <a:prstGeom prst="rect">
            <a:avLst/>
          </a:prstGeom>
        </p:spPr>
        <p:txBody>
          <a:bodyPr vert="horz" wrap="square" lIns="0" tIns="0" rIns="0" bIns="0" rtlCol="0">
            <a:spAutoFit/>
          </a:bodyPr>
          <a:lstStyle/>
          <a:p>
            <a:pPr marL="12700">
              <a:lnSpc>
                <a:spcPts val="1410"/>
              </a:lnSpc>
            </a:pPr>
            <a:r>
              <a:rPr lang="en-US" spc="-10"/>
              <a:t>05-12-</a:t>
            </a:r>
            <a:r>
              <a:rPr lang="en-US" spc="-20"/>
              <a:t>2025</a:t>
            </a:r>
          </a:p>
          <a:p>
            <a:pPr marL="12700">
              <a:lnSpc>
                <a:spcPts val="1410"/>
              </a:lnSpc>
            </a:pPr>
            <a:endParaRPr spc="-20" dirty="0"/>
          </a:p>
        </p:txBody>
      </p:sp>
      <p:sp>
        <p:nvSpPr>
          <p:cNvPr id="5" name="object 5">
            <a:extLst>
              <a:ext uri="{FF2B5EF4-FFF2-40B4-BE49-F238E27FC236}">
                <a16:creationId xmlns:a16="http://schemas.microsoft.com/office/drawing/2014/main" id="{80C4FA65-9DFA-C6C3-2D33-8A37052054AD}"/>
              </a:ext>
            </a:extLst>
          </p:cNvPr>
          <p:cNvSpPr txBox="1"/>
          <p:nvPr/>
        </p:nvSpPr>
        <p:spPr>
          <a:xfrm>
            <a:off x="4429378" y="6451049"/>
            <a:ext cx="758825" cy="194310"/>
          </a:xfrm>
          <a:prstGeom prst="rect">
            <a:avLst/>
          </a:prstGeom>
        </p:spPr>
        <p:txBody>
          <a:bodyPr vert="horz" wrap="square" lIns="0" tIns="0" rIns="0" bIns="0" rtlCol="0">
            <a:spAutoFit/>
          </a:bodyPr>
          <a:lstStyle/>
          <a:p>
            <a:pPr marL="12700">
              <a:lnSpc>
                <a:spcPts val="1410"/>
              </a:lnSpc>
            </a:pPr>
            <a:r>
              <a:rPr sz="1200" dirty="0">
                <a:solidFill>
                  <a:srgbClr val="888888"/>
                </a:solidFill>
                <a:latin typeface="Times New Roman"/>
                <a:cs typeface="Times New Roman"/>
              </a:rPr>
              <a:t>Review</a:t>
            </a:r>
            <a:r>
              <a:rPr sz="1200" spc="-30" dirty="0">
                <a:solidFill>
                  <a:srgbClr val="888888"/>
                </a:solidFill>
                <a:latin typeface="Times New Roman"/>
                <a:cs typeface="Times New Roman"/>
              </a:rPr>
              <a:t> </a:t>
            </a:r>
            <a:r>
              <a:rPr sz="1200" spc="-25" dirty="0">
                <a:solidFill>
                  <a:srgbClr val="888888"/>
                </a:solidFill>
                <a:latin typeface="Times New Roman"/>
                <a:cs typeface="Times New Roman"/>
              </a:rPr>
              <a:t>No.</a:t>
            </a:r>
            <a:endParaRPr sz="1200" dirty="0">
              <a:latin typeface="Times New Roman"/>
              <a:cs typeface="Times New Roman"/>
            </a:endParaRPr>
          </a:p>
        </p:txBody>
      </p:sp>
      <p:sp>
        <p:nvSpPr>
          <p:cNvPr id="6" name="object 6">
            <a:extLst>
              <a:ext uri="{FF2B5EF4-FFF2-40B4-BE49-F238E27FC236}">
                <a16:creationId xmlns:a16="http://schemas.microsoft.com/office/drawing/2014/main" id="{98229ACF-3E46-9822-B212-C619C3731067}"/>
              </a:ext>
            </a:extLst>
          </p:cNvPr>
          <p:cNvSpPr txBox="1">
            <a:spLocks noGrp="1"/>
          </p:cNvSpPr>
          <p:nvPr>
            <p:ph type="ftr" sz="quarter" idx="5"/>
          </p:nvPr>
        </p:nvSpPr>
        <p:spPr>
          <a:prstGeom prst="rect">
            <a:avLst/>
          </a:prstGeom>
        </p:spPr>
        <p:txBody>
          <a:bodyPr vert="horz" wrap="square" lIns="0" tIns="0" rIns="0" bIns="0" rtlCol="0">
            <a:spAutoFit/>
          </a:bodyPr>
          <a:lstStyle/>
          <a:p>
            <a:pPr marL="12700">
              <a:lnSpc>
                <a:spcPts val="1410"/>
              </a:lnSpc>
            </a:pPr>
            <a:r>
              <a:t>Batch</a:t>
            </a:r>
            <a:r>
              <a:rPr spc="-55"/>
              <a:t> </a:t>
            </a:r>
            <a:r>
              <a:rPr spc="-25"/>
              <a:t>No.</a:t>
            </a:r>
            <a:endParaRPr spc="-25" dirty="0"/>
          </a:p>
        </p:txBody>
      </p:sp>
      <p:sp>
        <p:nvSpPr>
          <p:cNvPr id="7" name="object 7">
            <a:extLst>
              <a:ext uri="{FF2B5EF4-FFF2-40B4-BE49-F238E27FC236}">
                <a16:creationId xmlns:a16="http://schemas.microsoft.com/office/drawing/2014/main" id="{6D18E3F3-3FF6-3E56-A44B-75056FB0BCB6}"/>
              </a:ext>
            </a:extLst>
          </p:cNvPr>
          <p:cNvSpPr txBox="1"/>
          <p:nvPr/>
        </p:nvSpPr>
        <p:spPr>
          <a:xfrm>
            <a:off x="6542944" y="6451049"/>
            <a:ext cx="1223010" cy="194310"/>
          </a:xfrm>
          <a:prstGeom prst="rect">
            <a:avLst/>
          </a:prstGeom>
        </p:spPr>
        <p:txBody>
          <a:bodyPr vert="horz" wrap="square" lIns="0" tIns="0" rIns="0" bIns="0" rtlCol="0">
            <a:spAutoFit/>
          </a:bodyPr>
          <a:lstStyle/>
          <a:p>
            <a:pPr marL="12700">
              <a:lnSpc>
                <a:spcPts val="1410"/>
              </a:lnSpc>
            </a:pPr>
            <a:r>
              <a:rPr sz="1200" spc="-10" dirty="0">
                <a:solidFill>
                  <a:srgbClr val="888888"/>
                </a:solidFill>
                <a:latin typeface="Times New Roman"/>
                <a:cs typeface="Times New Roman"/>
              </a:rPr>
              <a:t>Department</a:t>
            </a:r>
            <a:r>
              <a:rPr sz="1200" spc="-30" dirty="0">
                <a:solidFill>
                  <a:srgbClr val="888888"/>
                </a:solidFill>
                <a:latin typeface="Times New Roman"/>
                <a:cs typeface="Times New Roman"/>
              </a:rPr>
              <a:t> </a:t>
            </a:r>
            <a:r>
              <a:rPr sz="1200" dirty="0">
                <a:solidFill>
                  <a:srgbClr val="888888"/>
                </a:solidFill>
                <a:latin typeface="Times New Roman"/>
                <a:cs typeface="Times New Roman"/>
              </a:rPr>
              <a:t>of</a:t>
            </a:r>
            <a:r>
              <a:rPr sz="1200" spc="50" dirty="0">
                <a:solidFill>
                  <a:srgbClr val="888888"/>
                </a:solidFill>
                <a:latin typeface="Times New Roman"/>
                <a:cs typeface="Times New Roman"/>
              </a:rPr>
              <a:t> </a:t>
            </a:r>
            <a:r>
              <a:rPr sz="1200" spc="-25" dirty="0">
                <a:solidFill>
                  <a:srgbClr val="888888"/>
                </a:solidFill>
                <a:latin typeface="Times New Roman"/>
                <a:cs typeface="Times New Roman"/>
              </a:rPr>
              <a:t>CSE</a:t>
            </a:r>
            <a:endParaRPr sz="1200">
              <a:latin typeface="Times New Roman"/>
              <a:cs typeface="Times New Roman"/>
            </a:endParaRPr>
          </a:p>
        </p:txBody>
      </p:sp>
      <p:sp>
        <p:nvSpPr>
          <p:cNvPr id="8" name="object 8">
            <a:extLst>
              <a:ext uri="{FF2B5EF4-FFF2-40B4-BE49-F238E27FC236}">
                <a16:creationId xmlns:a16="http://schemas.microsoft.com/office/drawing/2014/main" id="{7B83C0F1-75F7-871A-BBC4-D61FABCFB170}"/>
              </a:ext>
            </a:extLst>
          </p:cNvPr>
          <p:cNvSpPr txBox="1">
            <a:spLocks noGrp="1"/>
          </p:cNvSpPr>
          <p:nvPr>
            <p:ph type="sldNum" sz="quarter" idx="7"/>
          </p:nvPr>
        </p:nvSpPr>
        <p:spPr>
          <a:prstGeom prst="rect">
            <a:avLst/>
          </a:prstGeom>
        </p:spPr>
        <p:txBody>
          <a:bodyPr vert="horz" wrap="square" lIns="0" tIns="0" rIns="0" bIns="0" rtlCol="0">
            <a:spAutoFit/>
          </a:bodyPr>
          <a:lstStyle/>
          <a:p>
            <a:pPr marL="12700">
              <a:lnSpc>
                <a:spcPts val="1410"/>
              </a:lnSpc>
            </a:pPr>
            <a:fld id="{81D60167-4931-47E6-BA6A-407CBD079E47}" type="slidenum">
              <a:rPr spc="-25" dirty="0"/>
              <a:t>7</a:t>
            </a:fld>
            <a:endParaRPr spc="-25" dirty="0"/>
          </a:p>
        </p:txBody>
      </p:sp>
      <p:sp>
        <p:nvSpPr>
          <p:cNvPr id="3" name="object 3">
            <a:extLst>
              <a:ext uri="{FF2B5EF4-FFF2-40B4-BE49-F238E27FC236}">
                <a16:creationId xmlns:a16="http://schemas.microsoft.com/office/drawing/2014/main" id="{98B112A8-3625-E378-4234-D59CC1AF773E}"/>
              </a:ext>
            </a:extLst>
          </p:cNvPr>
          <p:cNvSpPr txBox="1"/>
          <p:nvPr/>
        </p:nvSpPr>
        <p:spPr>
          <a:xfrm>
            <a:off x="713231" y="1295400"/>
            <a:ext cx="10765535" cy="4101123"/>
          </a:xfrm>
          <a:prstGeom prst="rect">
            <a:avLst/>
          </a:prstGeom>
        </p:spPr>
        <p:txBody>
          <a:bodyPr vert="horz" wrap="square" lIns="0" tIns="99060" rIns="0" bIns="0" rtlCol="0">
            <a:spAutoFit/>
          </a:bodyPr>
          <a:lstStyle/>
          <a:p>
            <a:pPr marL="12700">
              <a:spcBef>
                <a:spcPts val="780"/>
              </a:spcBef>
              <a:tabLst>
                <a:tab pos="241300" algn="l"/>
              </a:tabLst>
            </a:pPr>
            <a:r>
              <a:rPr lang="en-US" sz="2600" dirty="0">
                <a:latin typeface="Times New Roman"/>
                <a:cs typeface="Times New Roman"/>
              </a:rPr>
              <a:t>Modern architectures—such as Convolutional Neural Networks (CNNs) and Vision Transformers—have demonstrated strong ability in extracting meaningful patterns from </a:t>
            </a:r>
            <a:r>
              <a:rPr lang="en-US" sz="2600" dirty="0" err="1">
                <a:latin typeface="Times New Roman"/>
                <a:cs typeface="Times New Roman"/>
              </a:rPr>
              <a:t>dermoscopic</a:t>
            </a:r>
            <a:r>
              <a:rPr lang="en-US" sz="2600" dirty="0">
                <a:latin typeface="Times New Roman"/>
                <a:cs typeface="Times New Roman"/>
              </a:rPr>
              <a:t> images. These technologies help support clinicians by offering faster, more accurate, and consistent classification of skin </a:t>
            </a:r>
            <a:r>
              <a:rPr lang="en-US" sz="2600" dirty="0" err="1">
                <a:latin typeface="Times New Roman"/>
                <a:cs typeface="Times New Roman"/>
              </a:rPr>
              <a:t>lesions.This</a:t>
            </a:r>
            <a:r>
              <a:rPr lang="en-US" sz="2600" dirty="0">
                <a:latin typeface="Times New Roman"/>
                <a:cs typeface="Times New Roman"/>
              </a:rPr>
              <a:t> project focuses on developing a robust deep learning–based system that leverages both CNN and Transformer strengths for enhanced skin lesion classification. By integrating advanced feature extraction techniques and modern ensemble strategies, the model aims to support early detection, assist clinicians in decision-making, and contribute to improved patient outcomes in real-world dermatology and telemedicine environments.</a:t>
            </a:r>
          </a:p>
        </p:txBody>
      </p:sp>
    </p:spTree>
    <p:extLst>
      <p:ext uri="{BB962C8B-B14F-4D97-AF65-F5344CB8AC3E}">
        <p14:creationId xmlns:p14="http://schemas.microsoft.com/office/powerpoint/2010/main" val="6393942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499865" y="283463"/>
            <a:ext cx="5544820" cy="632460"/>
          </a:xfrm>
          <a:prstGeom prst="rect">
            <a:avLst/>
          </a:prstGeom>
        </p:spPr>
        <p:txBody>
          <a:bodyPr vert="horz" wrap="square" lIns="0" tIns="16510" rIns="0" bIns="0" rtlCol="0">
            <a:spAutoFit/>
          </a:bodyPr>
          <a:lstStyle/>
          <a:p>
            <a:pPr marL="12700">
              <a:lnSpc>
                <a:spcPct val="100000"/>
              </a:lnSpc>
              <a:spcBef>
                <a:spcPts val="130"/>
              </a:spcBef>
            </a:pPr>
            <a:r>
              <a:rPr sz="3950" dirty="0"/>
              <a:t>LITERATURE</a:t>
            </a:r>
            <a:r>
              <a:rPr sz="3950" spc="-185" dirty="0"/>
              <a:t> </a:t>
            </a:r>
            <a:r>
              <a:rPr sz="3950" spc="-10" dirty="0"/>
              <a:t>SURVEY</a:t>
            </a:r>
            <a:endParaRPr sz="3950" dirty="0"/>
          </a:p>
        </p:txBody>
      </p:sp>
      <p:sp>
        <p:nvSpPr>
          <p:cNvPr id="4" name="object 4"/>
          <p:cNvSpPr txBox="1">
            <a:spLocks noGrp="1"/>
          </p:cNvSpPr>
          <p:nvPr>
            <p:ph type="dt" sz="half" idx="6"/>
          </p:nvPr>
        </p:nvSpPr>
        <p:spPr>
          <a:xfrm>
            <a:off x="917575" y="6451049"/>
            <a:ext cx="737235" cy="359073"/>
          </a:xfrm>
          <a:prstGeom prst="rect">
            <a:avLst/>
          </a:prstGeom>
        </p:spPr>
        <p:txBody>
          <a:bodyPr vert="horz" wrap="square" lIns="0" tIns="0" rIns="0" bIns="0" rtlCol="0">
            <a:spAutoFit/>
          </a:bodyPr>
          <a:lstStyle/>
          <a:p>
            <a:pPr marL="12700">
              <a:lnSpc>
                <a:spcPts val="1410"/>
              </a:lnSpc>
            </a:pPr>
            <a:r>
              <a:rPr lang="en-US" spc="-10"/>
              <a:t>05-12-</a:t>
            </a:r>
            <a:r>
              <a:rPr lang="en-US" spc="-20"/>
              <a:t>2025</a:t>
            </a:r>
          </a:p>
          <a:p>
            <a:pPr marL="12700">
              <a:lnSpc>
                <a:spcPts val="1410"/>
              </a:lnSpc>
            </a:pPr>
            <a:endParaRPr spc="-20" dirty="0"/>
          </a:p>
        </p:txBody>
      </p:sp>
      <p:sp>
        <p:nvSpPr>
          <p:cNvPr id="5" name="object 5"/>
          <p:cNvSpPr txBox="1"/>
          <p:nvPr/>
        </p:nvSpPr>
        <p:spPr>
          <a:xfrm>
            <a:off x="4429378" y="6451049"/>
            <a:ext cx="758825" cy="179536"/>
          </a:xfrm>
          <a:prstGeom prst="rect">
            <a:avLst/>
          </a:prstGeom>
        </p:spPr>
        <p:txBody>
          <a:bodyPr vert="horz" wrap="square" lIns="0" tIns="0" rIns="0" bIns="0" rtlCol="0">
            <a:spAutoFit/>
          </a:bodyPr>
          <a:lstStyle/>
          <a:p>
            <a:pPr marL="12700">
              <a:lnSpc>
                <a:spcPts val="1410"/>
              </a:lnSpc>
            </a:pPr>
            <a:r>
              <a:rPr sz="1200" dirty="0">
                <a:solidFill>
                  <a:srgbClr val="888888"/>
                </a:solidFill>
                <a:latin typeface="Times New Roman"/>
                <a:cs typeface="Times New Roman"/>
              </a:rPr>
              <a:t>Review</a:t>
            </a:r>
            <a:r>
              <a:rPr sz="1200" spc="-30" dirty="0">
                <a:solidFill>
                  <a:srgbClr val="888888"/>
                </a:solidFill>
                <a:latin typeface="Times New Roman"/>
                <a:cs typeface="Times New Roman"/>
              </a:rPr>
              <a:t> </a:t>
            </a:r>
            <a:r>
              <a:rPr sz="1200" spc="-25" dirty="0">
                <a:solidFill>
                  <a:srgbClr val="888888"/>
                </a:solidFill>
                <a:latin typeface="Times New Roman"/>
                <a:cs typeface="Times New Roman"/>
              </a:rPr>
              <a:t>No.</a:t>
            </a:r>
            <a:endParaRPr sz="1200" dirty="0">
              <a:latin typeface="Times New Roman"/>
              <a:cs typeface="Times New Roman"/>
            </a:endParaRPr>
          </a:p>
        </p:txBody>
      </p:sp>
      <p:sp>
        <p:nvSpPr>
          <p:cNvPr id="6" name="object 6"/>
          <p:cNvSpPr txBox="1">
            <a:spLocks noGrp="1"/>
          </p:cNvSpPr>
          <p:nvPr>
            <p:ph type="ftr" sz="quarter" idx="5"/>
          </p:nvPr>
        </p:nvSpPr>
        <p:spPr>
          <a:prstGeom prst="rect">
            <a:avLst/>
          </a:prstGeom>
        </p:spPr>
        <p:txBody>
          <a:bodyPr vert="horz" wrap="square" lIns="0" tIns="0" rIns="0" bIns="0" rtlCol="0">
            <a:spAutoFit/>
          </a:bodyPr>
          <a:lstStyle/>
          <a:p>
            <a:pPr marL="12700">
              <a:lnSpc>
                <a:spcPts val="1410"/>
              </a:lnSpc>
            </a:pPr>
            <a:r>
              <a:t>Batch</a:t>
            </a:r>
            <a:r>
              <a:rPr spc="-55"/>
              <a:t> </a:t>
            </a:r>
            <a:r>
              <a:rPr spc="-25"/>
              <a:t>No.</a:t>
            </a:r>
            <a:endParaRPr spc="-25" dirty="0"/>
          </a:p>
        </p:txBody>
      </p:sp>
      <p:sp>
        <p:nvSpPr>
          <p:cNvPr id="7" name="object 7"/>
          <p:cNvSpPr txBox="1"/>
          <p:nvPr/>
        </p:nvSpPr>
        <p:spPr>
          <a:xfrm>
            <a:off x="6542944" y="6451049"/>
            <a:ext cx="1223010" cy="194310"/>
          </a:xfrm>
          <a:prstGeom prst="rect">
            <a:avLst/>
          </a:prstGeom>
        </p:spPr>
        <p:txBody>
          <a:bodyPr vert="horz" wrap="square" lIns="0" tIns="0" rIns="0" bIns="0" rtlCol="0">
            <a:spAutoFit/>
          </a:bodyPr>
          <a:lstStyle/>
          <a:p>
            <a:pPr marL="12700">
              <a:lnSpc>
                <a:spcPts val="1410"/>
              </a:lnSpc>
            </a:pPr>
            <a:r>
              <a:rPr sz="1200" spc="-10" dirty="0">
                <a:solidFill>
                  <a:srgbClr val="888888"/>
                </a:solidFill>
                <a:latin typeface="Times New Roman"/>
                <a:cs typeface="Times New Roman"/>
              </a:rPr>
              <a:t>Department</a:t>
            </a:r>
            <a:r>
              <a:rPr sz="1200" spc="-30" dirty="0">
                <a:solidFill>
                  <a:srgbClr val="888888"/>
                </a:solidFill>
                <a:latin typeface="Times New Roman"/>
                <a:cs typeface="Times New Roman"/>
              </a:rPr>
              <a:t> </a:t>
            </a:r>
            <a:r>
              <a:rPr sz="1200" dirty="0">
                <a:solidFill>
                  <a:srgbClr val="888888"/>
                </a:solidFill>
                <a:latin typeface="Times New Roman"/>
                <a:cs typeface="Times New Roman"/>
              </a:rPr>
              <a:t>of</a:t>
            </a:r>
            <a:r>
              <a:rPr sz="1200" spc="50" dirty="0">
                <a:solidFill>
                  <a:srgbClr val="888888"/>
                </a:solidFill>
                <a:latin typeface="Times New Roman"/>
                <a:cs typeface="Times New Roman"/>
              </a:rPr>
              <a:t> </a:t>
            </a:r>
            <a:r>
              <a:rPr sz="1200" spc="-25" dirty="0">
                <a:solidFill>
                  <a:srgbClr val="888888"/>
                </a:solidFill>
                <a:latin typeface="Times New Roman"/>
                <a:cs typeface="Times New Roman"/>
              </a:rPr>
              <a:t>CSE</a:t>
            </a:r>
            <a:endParaRPr sz="1200">
              <a:latin typeface="Times New Roman"/>
              <a:cs typeface="Times New Roman"/>
            </a:endParaRPr>
          </a:p>
        </p:txBody>
      </p:sp>
      <p:sp>
        <p:nvSpPr>
          <p:cNvPr id="8" name="object 8"/>
          <p:cNvSpPr txBox="1">
            <a:spLocks noGrp="1"/>
          </p:cNvSpPr>
          <p:nvPr>
            <p:ph type="sldNum" sz="quarter" idx="7"/>
          </p:nvPr>
        </p:nvSpPr>
        <p:spPr>
          <a:prstGeom prst="rect">
            <a:avLst/>
          </a:prstGeom>
        </p:spPr>
        <p:txBody>
          <a:bodyPr vert="horz" wrap="square" lIns="0" tIns="0" rIns="0" bIns="0" rtlCol="0">
            <a:spAutoFit/>
          </a:bodyPr>
          <a:lstStyle/>
          <a:p>
            <a:pPr marL="12700">
              <a:lnSpc>
                <a:spcPts val="1410"/>
              </a:lnSpc>
            </a:pPr>
            <a:fld id="{81D60167-4931-47E6-BA6A-407CBD079E47}" type="slidenum">
              <a:rPr spc="-25" dirty="0"/>
              <a:t>8</a:t>
            </a:fld>
            <a:endParaRPr spc="-25" dirty="0"/>
          </a:p>
        </p:txBody>
      </p:sp>
      <p:graphicFrame>
        <p:nvGraphicFramePr>
          <p:cNvPr id="3" name="object 3"/>
          <p:cNvGraphicFramePr>
            <a:graphicFrameLocks noGrp="1"/>
          </p:cNvGraphicFramePr>
          <p:nvPr>
            <p:extLst>
              <p:ext uri="{D42A27DB-BD31-4B8C-83A1-F6EECF244321}">
                <p14:modId xmlns:p14="http://schemas.microsoft.com/office/powerpoint/2010/main" val="1688299832"/>
              </p:ext>
            </p:extLst>
          </p:nvPr>
        </p:nvGraphicFramePr>
        <p:xfrm>
          <a:off x="669472" y="881426"/>
          <a:ext cx="10960401" cy="5404442"/>
        </p:xfrm>
        <a:graphic>
          <a:graphicData uri="http://schemas.openxmlformats.org/drawingml/2006/table">
            <a:tbl>
              <a:tblPr firstRow="1" bandRow="1">
                <a:tableStyleId>{2D5ABB26-0587-4C30-8999-92F81FD0307C}</a:tableStyleId>
              </a:tblPr>
              <a:tblGrid>
                <a:gridCol w="616056">
                  <a:extLst>
                    <a:ext uri="{9D8B030D-6E8A-4147-A177-3AD203B41FA5}">
                      <a16:colId xmlns:a16="http://schemas.microsoft.com/office/drawing/2014/main" val="20000"/>
                    </a:ext>
                  </a:extLst>
                </a:gridCol>
                <a:gridCol w="1968422">
                  <a:extLst>
                    <a:ext uri="{9D8B030D-6E8A-4147-A177-3AD203B41FA5}">
                      <a16:colId xmlns:a16="http://schemas.microsoft.com/office/drawing/2014/main" val="20001"/>
                    </a:ext>
                  </a:extLst>
                </a:gridCol>
                <a:gridCol w="1640458">
                  <a:extLst>
                    <a:ext uri="{9D8B030D-6E8A-4147-A177-3AD203B41FA5}">
                      <a16:colId xmlns:a16="http://schemas.microsoft.com/office/drawing/2014/main" val="20002"/>
                    </a:ext>
                  </a:extLst>
                </a:gridCol>
                <a:gridCol w="1734992">
                  <a:extLst>
                    <a:ext uri="{9D8B030D-6E8A-4147-A177-3AD203B41FA5}">
                      <a16:colId xmlns:a16="http://schemas.microsoft.com/office/drawing/2014/main" val="20003"/>
                    </a:ext>
                  </a:extLst>
                </a:gridCol>
                <a:gridCol w="1868745">
                  <a:extLst>
                    <a:ext uri="{9D8B030D-6E8A-4147-A177-3AD203B41FA5}">
                      <a16:colId xmlns:a16="http://schemas.microsoft.com/office/drawing/2014/main" val="20004"/>
                    </a:ext>
                  </a:extLst>
                </a:gridCol>
                <a:gridCol w="1565864">
                  <a:extLst>
                    <a:ext uri="{9D8B030D-6E8A-4147-A177-3AD203B41FA5}">
                      <a16:colId xmlns:a16="http://schemas.microsoft.com/office/drawing/2014/main" val="20005"/>
                    </a:ext>
                  </a:extLst>
                </a:gridCol>
                <a:gridCol w="1565864">
                  <a:extLst>
                    <a:ext uri="{9D8B030D-6E8A-4147-A177-3AD203B41FA5}">
                      <a16:colId xmlns:a16="http://schemas.microsoft.com/office/drawing/2014/main" val="20006"/>
                    </a:ext>
                  </a:extLst>
                </a:gridCol>
              </a:tblGrid>
              <a:tr h="555994">
                <a:tc>
                  <a:txBody>
                    <a:bodyPr/>
                    <a:lstStyle/>
                    <a:p>
                      <a:pPr marL="182880">
                        <a:lnSpc>
                          <a:spcPct val="100000"/>
                        </a:lnSpc>
                        <a:spcBef>
                          <a:spcPts val="325"/>
                        </a:spcBef>
                      </a:pPr>
                      <a:r>
                        <a:rPr sz="1550" b="1" spc="-25" dirty="0">
                          <a:latin typeface="Calibri"/>
                          <a:cs typeface="Calibri"/>
                        </a:rPr>
                        <a:t>No</a:t>
                      </a:r>
                      <a:endParaRPr sz="1550" dirty="0">
                        <a:latin typeface="Calibri"/>
                        <a:cs typeface="Calibri"/>
                      </a:endParaRPr>
                    </a:p>
                  </a:txBody>
                  <a:tcPr marL="0" marR="0" marT="4127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FC000"/>
                    </a:solidFill>
                  </a:tcPr>
                </a:tc>
                <a:tc>
                  <a:txBody>
                    <a:bodyPr/>
                    <a:lstStyle/>
                    <a:p>
                      <a:pPr marL="635" algn="ctr">
                        <a:lnSpc>
                          <a:spcPct val="100000"/>
                        </a:lnSpc>
                        <a:spcBef>
                          <a:spcPts val="325"/>
                        </a:spcBef>
                      </a:pPr>
                      <a:r>
                        <a:rPr sz="1550" b="1" spc="-10" dirty="0">
                          <a:latin typeface="Calibri"/>
                          <a:cs typeface="Calibri"/>
                        </a:rPr>
                        <a:t>Title</a:t>
                      </a:r>
                      <a:endParaRPr sz="1550" dirty="0">
                        <a:latin typeface="Calibri"/>
                        <a:cs typeface="Calibri"/>
                      </a:endParaRPr>
                    </a:p>
                  </a:txBody>
                  <a:tcPr marL="0" marR="0" marT="41275" marB="0">
                    <a:lnL w="12700">
                      <a:solidFill>
                        <a:srgbClr val="000000"/>
                      </a:solidFill>
                      <a:prstDash val="solid"/>
                    </a:lnL>
                    <a:lnR w="12700">
                      <a:solidFill>
                        <a:srgbClr val="000000"/>
                      </a:solidFill>
                      <a:prstDash val="solid"/>
                    </a:lnR>
                    <a:lnT w="12700">
                      <a:solidFill>
                        <a:srgbClr val="000000"/>
                      </a:solidFill>
                      <a:prstDash val="solid"/>
                    </a:lnT>
                    <a:lnB w="12700" cap="flat" cmpd="sng" algn="ctr">
                      <a:solidFill>
                        <a:srgbClr val="000000"/>
                      </a:solidFill>
                      <a:prstDash val="solid"/>
                      <a:round/>
                      <a:headEnd type="none" w="med" len="med"/>
                      <a:tailEnd type="none" w="med" len="med"/>
                    </a:lnB>
                    <a:solidFill>
                      <a:srgbClr val="FFC000"/>
                    </a:solidFill>
                  </a:tcPr>
                </a:tc>
                <a:tc>
                  <a:txBody>
                    <a:bodyPr/>
                    <a:lstStyle/>
                    <a:p>
                      <a:pPr marL="514984">
                        <a:lnSpc>
                          <a:spcPct val="100000"/>
                        </a:lnSpc>
                        <a:spcBef>
                          <a:spcPts val="325"/>
                        </a:spcBef>
                      </a:pPr>
                      <a:r>
                        <a:rPr sz="1550" b="1" spc="-10" dirty="0">
                          <a:latin typeface="Calibri"/>
                          <a:cs typeface="Calibri"/>
                        </a:rPr>
                        <a:t>Author</a:t>
                      </a:r>
                      <a:endParaRPr sz="1550" dirty="0">
                        <a:latin typeface="Calibri"/>
                        <a:cs typeface="Calibri"/>
                      </a:endParaRPr>
                    </a:p>
                  </a:txBody>
                  <a:tcPr marL="0" marR="0" marT="41275" marB="0">
                    <a:lnL w="12700">
                      <a:solidFill>
                        <a:srgbClr val="000000"/>
                      </a:solidFill>
                      <a:prstDash val="solid"/>
                    </a:lnL>
                    <a:lnR w="12700">
                      <a:solidFill>
                        <a:srgbClr val="000000"/>
                      </a:solidFill>
                      <a:prstDash val="solid"/>
                    </a:lnR>
                    <a:lnT w="12700">
                      <a:solidFill>
                        <a:srgbClr val="000000"/>
                      </a:solidFill>
                      <a:prstDash val="solid"/>
                    </a:lnT>
                    <a:lnB w="12700" cap="flat" cmpd="sng" algn="ctr">
                      <a:solidFill>
                        <a:srgbClr val="000000"/>
                      </a:solidFill>
                      <a:prstDash val="solid"/>
                      <a:round/>
                      <a:headEnd type="none" w="med" len="med"/>
                      <a:tailEnd type="none" w="med" len="med"/>
                    </a:lnB>
                    <a:solidFill>
                      <a:srgbClr val="FFC000"/>
                    </a:solidFill>
                  </a:tcPr>
                </a:tc>
                <a:tc>
                  <a:txBody>
                    <a:bodyPr/>
                    <a:lstStyle/>
                    <a:p>
                      <a:pPr marL="657225" marR="147955" lvl="0" indent="-494665" algn="l" defTabSz="914400" eaLnBrk="1" fontAlgn="auto" latinLnBrk="0" hangingPunct="1">
                        <a:lnSpc>
                          <a:spcPct val="104900"/>
                        </a:lnSpc>
                        <a:spcBef>
                          <a:spcPts val="229"/>
                        </a:spcBef>
                        <a:spcAft>
                          <a:spcPts val="0"/>
                        </a:spcAft>
                        <a:buClrTx/>
                        <a:buSzTx/>
                        <a:buFontTx/>
                        <a:buNone/>
                        <a:tabLst/>
                        <a:defRPr/>
                      </a:pPr>
                      <a:r>
                        <a:rPr lang="en-IN" sz="1550" b="1" dirty="0">
                          <a:latin typeface="+mj-lt"/>
                          <a:cs typeface="Times New Roman" panose="02020603050405020304" pitchFamily="18" charset="0"/>
                        </a:rPr>
                        <a:t>Journal</a:t>
                      </a:r>
                      <a:r>
                        <a:rPr lang="en-IN" sz="1550" b="1" spc="130" dirty="0">
                          <a:latin typeface="+mj-lt"/>
                          <a:cs typeface="Times New Roman" panose="02020603050405020304" pitchFamily="18" charset="0"/>
                        </a:rPr>
                        <a:t> </a:t>
                      </a:r>
                      <a:r>
                        <a:rPr lang="en-IN" sz="1550" b="1" dirty="0">
                          <a:latin typeface="+mj-lt"/>
                          <a:cs typeface="Times New Roman" panose="02020603050405020304" pitchFamily="18" charset="0"/>
                        </a:rPr>
                        <a:t>Name</a:t>
                      </a:r>
                      <a:r>
                        <a:rPr lang="en-IN" sz="1550" b="1" spc="90" dirty="0">
                          <a:latin typeface="+mj-lt"/>
                          <a:cs typeface="Times New Roman" panose="02020603050405020304" pitchFamily="18" charset="0"/>
                        </a:rPr>
                        <a:t> </a:t>
                      </a:r>
                      <a:r>
                        <a:rPr lang="en-IN" sz="1550" b="1" spc="-50" dirty="0">
                          <a:latin typeface="+mj-lt"/>
                          <a:cs typeface="Times New Roman" panose="02020603050405020304" pitchFamily="18" charset="0"/>
                        </a:rPr>
                        <a:t>&amp; </a:t>
                      </a:r>
                      <a:r>
                        <a:rPr lang="en-IN" sz="1550" b="1" spc="-20" dirty="0">
                          <a:latin typeface="+mj-lt"/>
                          <a:cs typeface="Times New Roman" panose="02020603050405020304" pitchFamily="18" charset="0"/>
                        </a:rPr>
                        <a:t>Year</a:t>
                      </a:r>
                      <a:endParaRPr lang="en-IN" sz="1550" b="1" dirty="0">
                        <a:latin typeface="+mj-lt"/>
                        <a:cs typeface="Times New Roman" panose="02020603050405020304" pitchFamily="18" charset="0"/>
                      </a:endParaRPr>
                    </a:p>
                    <a:p>
                      <a:pPr marL="657225" marR="147955" indent="-494665" algn="ctr">
                        <a:lnSpc>
                          <a:spcPct val="104900"/>
                        </a:lnSpc>
                        <a:spcBef>
                          <a:spcPts val="229"/>
                        </a:spcBef>
                      </a:pPr>
                      <a:endParaRPr sz="1550" dirty="0">
                        <a:latin typeface="Calibri"/>
                        <a:cs typeface="Calibri"/>
                      </a:endParaRPr>
                    </a:p>
                  </a:txBody>
                  <a:tcPr marL="0" marR="0" marT="29209" marB="0">
                    <a:lnL w="12700">
                      <a:solidFill>
                        <a:srgbClr val="000000"/>
                      </a:solidFill>
                      <a:prstDash val="solid"/>
                    </a:lnL>
                    <a:lnR w="12700">
                      <a:solidFill>
                        <a:srgbClr val="000000"/>
                      </a:solidFill>
                      <a:prstDash val="solid"/>
                    </a:lnR>
                    <a:lnT w="12700">
                      <a:solidFill>
                        <a:srgbClr val="000000"/>
                      </a:solidFill>
                      <a:prstDash val="solid"/>
                    </a:lnT>
                    <a:lnB w="12700" cap="flat" cmpd="sng" algn="ctr">
                      <a:solidFill>
                        <a:srgbClr val="000000"/>
                      </a:solidFill>
                      <a:prstDash val="solid"/>
                      <a:round/>
                      <a:headEnd type="none" w="med" len="med"/>
                      <a:tailEnd type="none" w="med" len="med"/>
                    </a:lnB>
                    <a:solidFill>
                      <a:srgbClr val="FFC000"/>
                    </a:solidFill>
                  </a:tcPr>
                </a:tc>
                <a:tc>
                  <a:txBody>
                    <a:bodyPr/>
                    <a:lstStyle/>
                    <a:p>
                      <a:pPr marL="588010" marR="367030" indent="-208915">
                        <a:lnSpc>
                          <a:spcPct val="104900"/>
                        </a:lnSpc>
                        <a:spcBef>
                          <a:spcPts val="229"/>
                        </a:spcBef>
                      </a:pPr>
                      <a:r>
                        <a:rPr sz="1550" b="1" spc="-10" dirty="0">
                          <a:latin typeface="Calibri"/>
                          <a:cs typeface="Calibri"/>
                        </a:rPr>
                        <a:t>Methodology Adapted</a:t>
                      </a:r>
                      <a:endParaRPr sz="1550" dirty="0">
                        <a:latin typeface="Calibri"/>
                        <a:cs typeface="Calibri"/>
                      </a:endParaRPr>
                    </a:p>
                  </a:txBody>
                  <a:tcPr marL="0" marR="0" marT="29209" marB="0">
                    <a:lnL w="12700">
                      <a:solidFill>
                        <a:srgbClr val="000000"/>
                      </a:solidFill>
                      <a:prstDash val="solid"/>
                    </a:lnL>
                    <a:lnR w="12700">
                      <a:solidFill>
                        <a:srgbClr val="000000"/>
                      </a:solidFill>
                      <a:prstDash val="solid"/>
                    </a:lnR>
                    <a:lnT w="12700">
                      <a:solidFill>
                        <a:srgbClr val="000000"/>
                      </a:solidFill>
                      <a:prstDash val="solid"/>
                    </a:lnT>
                    <a:lnB w="12700" cap="flat" cmpd="sng" algn="ctr">
                      <a:solidFill>
                        <a:srgbClr val="000000"/>
                      </a:solidFill>
                      <a:prstDash val="solid"/>
                      <a:round/>
                      <a:headEnd type="none" w="med" len="med"/>
                      <a:tailEnd type="none" w="med" len="med"/>
                    </a:lnB>
                    <a:solidFill>
                      <a:srgbClr val="FFC000"/>
                    </a:solidFill>
                  </a:tcPr>
                </a:tc>
                <a:tc>
                  <a:txBody>
                    <a:bodyPr/>
                    <a:lstStyle/>
                    <a:p>
                      <a:pPr marL="254635">
                        <a:lnSpc>
                          <a:spcPct val="100000"/>
                        </a:lnSpc>
                        <a:spcBef>
                          <a:spcPts val="325"/>
                        </a:spcBef>
                      </a:pPr>
                      <a:r>
                        <a:rPr sz="1550" b="1" dirty="0">
                          <a:latin typeface="Calibri"/>
                          <a:cs typeface="Calibri"/>
                        </a:rPr>
                        <a:t>Key</a:t>
                      </a:r>
                      <a:r>
                        <a:rPr sz="1550" b="1" spc="45" dirty="0">
                          <a:latin typeface="Calibri"/>
                          <a:cs typeface="Calibri"/>
                        </a:rPr>
                        <a:t> </a:t>
                      </a:r>
                      <a:r>
                        <a:rPr sz="1550" b="1" spc="-10" dirty="0">
                          <a:latin typeface="Calibri"/>
                          <a:cs typeface="Calibri"/>
                        </a:rPr>
                        <a:t>Findings</a:t>
                      </a:r>
                      <a:endParaRPr sz="1550" dirty="0">
                        <a:latin typeface="Calibri"/>
                        <a:cs typeface="Calibri"/>
                      </a:endParaRPr>
                    </a:p>
                  </a:txBody>
                  <a:tcPr marL="0" marR="0" marT="41275" marB="0">
                    <a:lnL w="12700">
                      <a:solidFill>
                        <a:srgbClr val="000000"/>
                      </a:solidFill>
                      <a:prstDash val="solid"/>
                    </a:lnL>
                    <a:lnR w="12700">
                      <a:solidFill>
                        <a:srgbClr val="000000"/>
                      </a:solidFill>
                      <a:prstDash val="solid"/>
                    </a:lnR>
                    <a:lnT w="12700">
                      <a:solidFill>
                        <a:srgbClr val="000000"/>
                      </a:solidFill>
                      <a:prstDash val="solid"/>
                    </a:lnT>
                    <a:lnB w="12700" cap="flat" cmpd="sng" algn="ctr">
                      <a:solidFill>
                        <a:srgbClr val="000000"/>
                      </a:solidFill>
                      <a:prstDash val="solid"/>
                      <a:round/>
                      <a:headEnd type="none" w="med" len="med"/>
                      <a:tailEnd type="none" w="med" len="med"/>
                    </a:lnB>
                    <a:solidFill>
                      <a:srgbClr val="FFC000"/>
                    </a:solidFill>
                  </a:tcPr>
                </a:tc>
                <a:tc>
                  <a:txBody>
                    <a:bodyPr/>
                    <a:lstStyle/>
                    <a:p>
                      <a:pPr marL="19050" algn="ctr">
                        <a:lnSpc>
                          <a:spcPct val="100000"/>
                        </a:lnSpc>
                        <a:spcBef>
                          <a:spcPts val="325"/>
                        </a:spcBef>
                      </a:pPr>
                      <a:r>
                        <a:rPr sz="1550" b="1" spc="-20" dirty="0">
                          <a:latin typeface="Calibri"/>
                          <a:cs typeface="Calibri"/>
                        </a:rPr>
                        <a:t>Gaps</a:t>
                      </a:r>
                      <a:endParaRPr sz="1550" dirty="0">
                        <a:latin typeface="Calibri"/>
                        <a:cs typeface="Calibri"/>
                      </a:endParaRPr>
                    </a:p>
                  </a:txBody>
                  <a:tcPr marL="0" marR="0" marT="41275" marB="0">
                    <a:lnL w="12700">
                      <a:solidFill>
                        <a:srgbClr val="000000"/>
                      </a:solidFill>
                      <a:prstDash val="solid"/>
                    </a:lnL>
                    <a:lnR w="12700">
                      <a:solidFill>
                        <a:srgbClr val="000000"/>
                      </a:solidFill>
                      <a:prstDash val="solid"/>
                    </a:lnR>
                    <a:lnT w="12700">
                      <a:solidFill>
                        <a:srgbClr val="000000"/>
                      </a:solidFill>
                      <a:prstDash val="solid"/>
                    </a:lnT>
                    <a:lnB w="12700" cap="flat" cmpd="sng" algn="ctr">
                      <a:solidFill>
                        <a:srgbClr val="000000"/>
                      </a:solidFill>
                      <a:prstDash val="solid"/>
                      <a:round/>
                      <a:headEnd type="none" w="med" len="med"/>
                      <a:tailEnd type="none" w="med" len="med"/>
                    </a:lnB>
                    <a:solidFill>
                      <a:srgbClr val="FFC000"/>
                    </a:solidFill>
                  </a:tcPr>
                </a:tc>
                <a:extLst>
                  <a:ext uri="{0D108BD9-81ED-4DB2-BD59-A6C34878D82A}">
                    <a16:rowId xmlns:a16="http://schemas.microsoft.com/office/drawing/2014/main" val="10000"/>
                  </a:ext>
                </a:extLst>
              </a:tr>
              <a:tr h="1755360">
                <a:tc>
                  <a:txBody>
                    <a:bodyPr/>
                    <a:lstStyle/>
                    <a:p>
                      <a:pPr marL="92075" algn="ctr">
                        <a:lnSpc>
                          <a:spcPct val="100000"/>
                        </a:lnSpc>
                        <a:spcBef>
                          <a:spcPts val="254"/>
                        </a:spcBef>
                      </a:pPr>
                      <a:r>
                        <a:rPr sz="1400" spc="-50" dirty="0">
                          <a:latin typeface="Calibri"/>
                          <a:cs typeface="Calibri"/>
                        </a:rPr>
                        <a:t>1</a:t>
                      </a:r>
                      <a:endParaRPr sz="1400" dirty="0">
                        <a:latin typeface="Calibri"/>
                        <a:cs typeface="Calibri"/>
                      </a:endParaRPr>
                    </a:p>
                  </a:txBody>
                  <a:tcPr marL="0" marR="0" marT="32384" marB="0">
                    <a:lnL w="12700">
                      <a:solidFill>
                        <a:srgbClr val="000000"/>
                      </a:solidFill>
                      <a:prstDash val="solid"/>
                    </a:lnL>
                    <a:lnR w="12700" cap="flat" cmpd="sng" algn="ctr">
                      <a:solidFill>
                        <a:srgbClr val="000000"/>
                      </a:solidFill>
                      <a:prstDash val="solid"/>
                      <a:round/>
                      <a:headEnd type="none" w="med" len="med"/>
                      <a:tailEnd type="none" w="med" len="med"/>
                    </a:lnR>
                    <a:lnT w="12700">
                      <a:solidFill>
                        <a:srgbClr val="000000"/>
                      </a:solidFill>
                      <a:prstDash val="solid"/>
                    </a:lnT>
                    <a:lnB w="12700">
                      <a:solidFill>
                        <a:srgbClr val="000000"/>
                      </a:solidFill>
                      <a:prstDash val="solid"/>
                    </a:lnB>
                  </a:tcPr>
                </a:tc>
                <a:tc>
                  <a:txBody>
                    <a:bodyPr/>
                    <a:lstStyle/>
                    <a:p>
                      <a:pPr algn="ctr" fontAlgn="t">
                        <a:buNone/>
                      </a:pPr>
                      <a:r>
                        <a:rPr lang="en-US" sz="1400" b="0" i="0" u="none" strike="noStrike" dirty="0">
                          <a:solidFill>
                            <a:srgbClr val="000000"/>
                          </a:solidFill>
                          <a:effectLst/>
                          <a:latin typeface="Times New Roman" panose="02020603050405020304" pitchFamily="18" charset="0"/>
                          <a:cs typeface="Times New Roman" panose="02020603050405020304" pitchFamily="18" charset="0"/>
                        </a:rPr>
                        <a:t>A Large Dataset to Enhance Skin Cancer Classification With Transformer-Based Deep Neural Networks</a:t>
                      </a:r>
                    </a:p>
                  </a:txBody>
                  <a:tcPr marL="7620" marR="7620" marT="762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fontAlgn="t">
                        <a:buNone/>
                      </a:pPr>
                      <a:r>
                        <a:rPr lang="it-IT" sz="1400" b="0" i="0" u="none" strike="noStrike" dirty="0">
                          <a:solidFill>
                            <a:srgbClr val="000000"/>
                          </a:solidFill>
                          <a:effectLst/>
                          <a:latin typeface="Times New Roman" panose="02020603050405020304" pitchFamily="18" charset="0"/>
                          <a:cs typeface="Times New Roman" panose="02020603050405020304" pitchFamily="18" charset="0"/>
                        </a:rPr>
                        <a:t>M. Gallazzi et al.</a:t>
                      </a:r>
                    </a:p>
                  </a:txBody>
                  <a:tcPr marL="7620" marR="7620" marT="762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fontAlgn="t">
                        <a:buNone/>
                      </a:pPr>
                      <a:r>
                        <a:rPr lang="en-IN" sz="1400" b="0" i="0" u="sng" strike="noStrike" dirty="0">
                          <a:solidFill>
                            <a:srgbClr val="0563C1"/>
                          </a:solidFill>
                          <a:effectLst/>
                          <a:latin typeface="Times New Roman" panose="02020603050405020304" pitchFamily="18" charset="0"/>
                          <a:cs typeface="Times New Roman" panose="02020603050405020304" pitchFamily="18" charset="0"/>
                          <a:hlinkClick r:id="rId2"/>
                        </a:rPr>
                        <a:t>https://dblp.org/rec/journals/access/GallazziBBGCG24</a:t>
                      </a:r>
                      <a:endParaRPr lang="en-IN" sz="1400" b="0" i="0" u="sng" strike="noStrike" dirty="0">
                        <a:solidFill>
                          <a:srgbClr val="0563C1"/>
                        </a:solidFill>
                        <a:effectLst/>
                        <a:latin typeface="Times New Roman" panose="02020603050405020304" pitchFamily="18" charset="0"/>
                        <a:cs typeface="Times New Roman" panose="02020603050405020304" pitchFamily="18" charset="0"/>
                      </a:endParaRPr>
                    </a:p>
                  </a:txBody>
                  <a:tcPr marL="7620" marR="7620" marT="762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fontAlgn="t">
                        <a:buNone/>
                      </a:pPr>
                      <a:r>
                        <a:rPr lang="en-US" sz="1400" b="0" i="0" u="none" strike="noStrike" dirty="0">
                          <a:solidFill>
                            <a:srgbClr val="000000"/>
                          </a:solidFill>
                          <a:effectLst/>
                          <a:latin typeface="Times New Roman" panose="02020603050405020304" pitchFamily="18" charset="0"/>
                          <a:cs typeface="Times New Roman" panose="02020603050405020304" pitchFamily="18" charset="0"/>
                        </a:rPr>
                        <a:t>Introduced a large-scale </a:t>
                      </a:r>
                      <a:r>
                        <a:rPr lang="en-US" sz="1400" b="0" i="0" u="none" strike="noStrike" dirty="0" err="1">
                          <a:solidFill>
                            <a:srgbClr val="000000"/>
                          </a:solidFill>
                          <a:effectLst/>
                          <a:latin typeface="Times New Roman" panose="02020603050405020304" pitchFamily="18" charset="0"/>
                          <a:cs typeface="Times New Roman" panose="02020603050405020304" pitchFamily="18" charset="0"/>
                        </a:rPr>
                        <a:t>dermoscopic</a:t>
                      </a:r>
                      <a:r>
                        <a:rPr lang="en-US" sz="1400" b="0" i="0" u="none" strike="noStrike" dirty="0">
                          <a:solidFill>
                            <a:srgbClr val="000000"/>
                          </a:solidFill>
                          <a:effectLst/>
                          <a:latin typeface="Times New Roman" panose="02020603050405020304" pitchFamily="18" charset="0"/>
                          <a:cs typeface="Times New Roman" panose="02020603050405020304" pitchFamily="18" charset="0"/>
                        </a:rPr>
                        <a:t> dataset and trained transformer-based classification models.</a:t>
                      </a:r>
                    </a:p>
                  </a:txBody>
                  <a:tcPr marL="7620" marR="7620" marT="762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fontAlgn="t">
                        <a:buNone/>
                      </a:pPr>
                      <a:r>
                        <a:rPr lang="en-US" sz="1400" b="0" i="0" u="none" strike="noStrike" dirty="0">
                          <a:solidFill>
                            <a:srgbClr val="000000"/>
                          </a:solidFill>
                          <a:effectLst/>
                          <a:latin typeface="Times New Roman" panose="02020603050405020304" pitchFamily="18" charset="0"/>
                          <a:cs typeface="Times New Roman" panose="02020603050405020304" pitchFamily="18" charset="0"/>
                        </a:rPr>
                        <a:t>Achieved improved accuracy and robustness in lesion classification with transformer architectures.</a:t>
                      </a:r>
                    </a:p>
                  </a:txBody>
                  <a:tcPr marL="7620" marR="7620" marT="762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fontAlgn="t">
                        <a:buNone/>
                      </a:pPr>
                      <a:r>
                        <a:rPr lang="en-US" sz="1400" b="0" i="0" u="none" strike="noStrike" dirty="0">
                          <a:solidFill>
                            <a:srgbClr val="000000"/>
                          </a:solidFill>
                          <a:effectLst/>
                          <a:latin typeface="Times New Roman" panose="02020603050405020304" pitchFamily="18" charset="0"/>
                          <a:cs typeface="Times New Roman" panose="02020603050405020304" pitchFamily="18" charset="0"/>
                        </a:rPr>
                        <a:t>Dataset remains imbalanced and training requires high computational resources.</a:t>
                      </a:r>
                    </a:p>
                  </a:txBody>
                  <a:tcPr marL="7620" marR="7620" marT="762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1"/>
                  </a:ext>
                </a:extLst>
              </a:tr>
              <a:tr h="1521896">
                <a:tc>
                  <a:txBody>
                    <a:bodyPr/>
                    <a:lstStyle/>
                    <a:p>
                      <a:pPr marL="92075" algn="ctr">
                        <a:lnSpc>
                          <a:spcPct val="100000"/>
                        </a:lnSpc>
                        <a:spcBef>
                          <a:spcPts val="265"/>
                        </a:spcBef>
                      </a:pPr>
                      <a:r>
                        <a:rPr sz="1400" spc="-50" dirty="0">
                          <a:latin typeface="Calibri"/>
                          <a:cs typeface="Calibri"/>
                        </a:rPr>
                        <a:t>2</a:t>
                      </a:r>
                      <a:endParaRPr sz="1400">
                        <a:latin typeface="Calibri"/>
                        <a:cs typeface="Calibri"/>
                      </a:endParaRPr>
                    </a:p>
                  </a:txBody>
                  <a:tcPr marL="0" marR="0" marT="33655" marB="0">
                    <a:lnL w="12700">
                      <a:solidFill>
                        <a:srgbClr val="000000"/>
                      </a:solidFill>
                      <a:prstDash val="soli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a:solidFill>
                        <a:srgbClr val="000000"/>
                      </a:solidFill>
                      <a:prstDash val="solid"/>
                    </a:lnB>
                  </a:tcPr>
                </a:tc>
                <a:tc>
                  <a:txBody>
                    <a:bodyPr/>
                    <a:lstStyle/>
                    <a:p>
                      <a:pPr algn="ctr" fontAlgn="t">
                        <a:buNone/>
                      </a:pPr>
                      <a:r>
                        <a:rPr lang="en-IN" sz="1400" b="0" i="0" u="none" strike="noStrike">
                          <a:solidFill>
                            <a:srgbClr val="000000"/>
                          </a:solidFill>
                          <a:effectLst/>
                          <a:latin typeface="Times New Roman" panose="02020603050405020304" pitchFamily="18" charset="0"/>
                          <a:cs typeface="Times New Roman" panose="02020603050405020304" pitchFamily="18" charset="0"/>
                        </a:rPr>
                        <a:t>Multiclass Skin Lesion Classification in Dermoscopic Images Using Swin Transformer Model</a:t>
                      </a:r>
                    </a:p>
                  </a:txBody>
                  <a:tcPr marL="7620" marR="7620" marT="762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a:solidFill>
                        <a:srgbClr val="000000"/>
                      </a:solidFill>
                      <a:prstDash val="solid"/>
                    </a:lnB>
                  </a:tcPr>
                </a:tc>
                <a:tc>
                  <a:txBody>
                    <a:bodyPr/>
                    <a:lstStyle/>
                    <a:p>
                      <a:pPr algn="ctr" fontAlgn="t">
                        <a:buNone/>
                      </a:pPr>
                      <a:r>
                        <a:rPr lang="en-IN" sz="1400" b="0" i="0" u="none" strike="noStrike" dirty="0">
                          <a:solidFill>
                            <a:srgbClr val="000000"/>
                          </a:solidFill>
                          <a:effectLst/>
                          <a:latin typeface="Times New Roman" panose="02020603050405020304" pitchFamily="18" charset="0"/>
                          <a:cs typeface="Times New Roman" panose="02020603050405020304" pitchFamily="18" charset="0"/>
                        </a:rPr>
                        <a:t>S. Ayas</a:t>
                      </a:r>
                    </a:p>
                  </a:txBody>
                  <a:tcPr marL="7620" marR="7620" marT="762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a:solidFill>
                        <a:srgbClr val="000000"/>
                      </a:solidFill>
                      <a:prstDash val="solid"/>
                    </a:lnB>
                  </a:tcPr>
                </a:tc>
                <a:tc>
                  <a:txBody>
                    <a:bodyPr/>
                    <a:lstStyle/>
                    <a:p>
                      <a:pPr algn="ctr" fontAlgn="t">
                        <a:buNone/>
                      </a:pPr>
                      <a:r>
                        <a:rPr lang="en-IN" sz="1400" b="0" i="0" u="sng" strike="noStrike">
                          <a:solidFill>
                            <a:srgbClr val="0563C1"/>
                          </a:solidFill>
                          <a:effectLst/>
                          <a:latin typeface="Times New Roman" panose="02020603050405020304" pitchFamily="18" charset="0"/>
                          <a:cs typeface="Times New Roman" panose="02020603050405020304" pitchFamily="18" charset="0"/>
                          <a:hlinkClick r:id="rId3"/>
                        </a:rPr>
                        <a:t>https://dl.acm.org/doi/abs/10.1007/s00521-022-08053-z</a:t>
                      </a:r>
                      <a:endParaRPr lang="en-IN" sz="1400" b="0" i="0" u="sng" strike="noStrike">
                        <a:solidFill>
                          <a:srgbClr val="0563C1"/>
                        </a:solidFill>
                        <a:effectLst/>
                        <a:latin typeface="Times New Roman" panose="02020603050405020304" pitchFamily="18" charset="0"/>
                        <a:cs typeface="Times New Roman" panose="02020603050405020304" pitchFamily="18" charset="0"/>
                      </a:endParaRPr>
                    </a:p>
                  </a:txBody>
                  <a:tcPr marL="7620" marR="7620" marT="762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a:solidFill>
                        <a:srgbClr val="000000"/>
                      </a:solidFill>
                      <a:prstDash val="solid"/>
                    </a:lnB>
                  </a:tcPr>
                </a:tc>
                <a:tc>
                  <a:txBody>
                    <a:bodyPr/>
                    <a:lstStyle/>
                    <a:p>
                      <a:pPr algn="ctr" fontAlgn="t">
                        <a:buNone/>
                      </a:pPr>
                      <a:r>
                        <a:rPr lang="en-US" sz="1400" b="0" i="0" u="none" strike="noStrike">
                          <a:solidFill>
                            <a:srgbClr val="000000"/>
                          </a:solidFill>
                          <a:effectLst/>
                          <a:latin typeface="Times New Roman" panose="02020603050405020304" pitchFamily="18" charset="0"/>
                          <a:cs typeface="Times New Roman" panose="02020603050405020304" pitchFamily="18" charset="0"/>
                        </a:rPr>
                        <a:t>Applied Swin Transformer to classify multiple skin lesion categories using HAM10000 dataset.</a:t>
                      </a:r>
                    </a:p>
                  </a:txBody>
                  <a:tcPr marL="7620" marR="7620" marT="762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a:solidFill>
                        <a:srgbClr val="000000"/>
                      </a:solidFill>
                      <a:prstDash val="solid"/>
                    </a:lnB>
                  </a:tcPr>
                </a:tc>
                <a:tc>
                  <a:txBody>
                    <a:bodyPr/>
                    <a:lstStyle/>
                    <a:p>
                      <a:pPr algn="ctr" fontAlgn="t">
                        <a:buNone/>
                      </a:pPr>
                      <a:r>
                        <a:rPr lang="en-US" sz="1400" b="0" i="0" u="none" strike="noStrike">
                          <a:solidFill>
                            <a:srgbClr val="000000"/>
                          </a:solidFill>
                          <a:effectLst/>
                          <a:latin typeface="Times New Roman" panose="02020603050405020304" pitchFamily="18" charset="0"/>
                          <a:cs typeface="Times New Roman" panose="02020603050405020304" pitchFamily="18" charset="0"/>
                        </a:rPr>
                        <a:t>Reached high classification performance surpassing CNN-based models.</a:t>
                      </a:r>
                    </a:p>
                  </a:txBody>
                  <a:tcPr marL="7620" marR="7620" marT="762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t">
                        <a:buNone/>
                      </a:pPr>
                      <a:r>
                        <a:rPr lang="en-US" sz="1400" b="0" i="0" u="none" strike="noStrike" dirty="0">
                          <a:solidFill>
                            <a:srgbClr val="000000"/>
                          </a:solidFill>
                          <a:effectLst/>
                          <a:latin typeface="Times New Roman" panose="02020603050405020304" pitchFamily="18" charset="0"/>
                          <a:cs typeface="Times New Roman" panose="02020603050405020304" pitchFamily="18" charset="0"/>
                        </a:rPr>
                        <a:t>Requires high GPU processing and lacks interpretability for clinical decision support.</a:t>
                      </a:r>
                    </a:p>
                  </a:txBody>
                  <a:tcPr marL="7620" marR="7620" marT="7620" marB="0">
                    <a:lnL w="12700" cap="flat" cmpd="sng" algn="ctr">
                      <a:solidFill>
                        <a:srgbClr val="000000"/>
                      </a:solidFill>
                      <a:prstDash val="solid"/>
                      <a:round/>
                      <a:headEnd type="none" w="med" len="med"/>
                      <a:tailEnd type="none" w="med" len="med"/>
                    </a:lnL>
                    <a:lnR w="12700">
                      <a:solidFill>
                        <a:srgbClr val="000000"/>
                      </a:solidFill>
                      <a:prstDash val="solid"/>
                    </a:lnR>
                    <a:lnT w="12700" cap="flat" cmpd="sng" algn="ctr">
                      <a:solidFill>
                        <a:srgbClr val="000000"/>
                      </a:solidFill>
                      <a:prstDash val="solid"/>
                      <a:round/>
                      <a:headEnd type="none" w="med" len="med"/>
                      <a:tailEnd type="none" w="med" len="med"/>
                    </a:lnT>
                    <a:lnB w="12700">
                      <a:solidFill>
                        <a:srgbClr val="000000"/>
                      </a:solidFill>
                      <a:prstDash val="solid"/>
                    </a:lnB>
                  </a:tcPr>
                </a:tc>
                <a:extLst>
                  <a:ext uri="{0D108BD9-81ED-4DB2-BD59-A6C34878D82A}">
                    <a16:rowId xmlns:a16="http://schemas.microsoft.com/office/drawing/2014/main" val="10002"/>
                  </a:ext>
                </a:extLst>
              </a:tr>
              <a:tr h="1338453">
                <a:tc>
                  <a:txBody>
                    <a:bodyPr/>
                    <a:lstStyle/>
                    <a:p>
                      <a:pPr marL="92075" algn="ctr">
                        <a:lnSpc>
                          <a:spcPct val="100000"/>
                        </a:lnSpc>
                        <a:spcBef>
                          <a:spcPts val="275"/>
                        </a:spcBef>
                      </a:pPr>
                      <a:r>
                        <a:rPr sz="1400" spc="-50" dirty="0">
                          <a:latin typeface="Calibri"/>
                          <a:cs typeface="Calibri"/>
                        </a:rPr>
                        <a:t>3</a:t>
                      </a:r>
                      <a:endParaRPr sz="1400" dirty="0">
                        <a:latin typeface="Calibri"/>
                        <a:cs typeface="Calibri"/>
                      </a:endParaRPr>
                    </a:p>
                  </a:txBody>
                  <a:tcPr marL="0" marR="0" marT="34925" marB="0">
                    <a:lnL w="12700">
                      <a:solidFill>
                        <a:srgbClr val="000000"/>
                      </a:solidFill>
                      <a:prstDash val="soli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a:solidFill>
                        <a:srgbClr val="000000"/>
                      </a:solidFill>
                      <a:prstDash val="solid"/>
                    </a:lnB>
                  </a:tcPr>
                </a:tc>
                <a:tc>
                  <a:txBody>
                    <a:bodyPr/>
                    <a:lstStyle/>
                    <a:p>
                      <a:pPr algn="ctr" fontAlgn="t">
                        <a:buNone/>
                      </a:pPr>
                      <a:r>
                        <a:rPr lang="en-US" sz="1400" b="0" i="0" u="none" strike="noStrike">
                          <a:solidFill>
                            <a:srgbClr val="000000"/>
                          </a:solidFill>
                          <a:effectLst/>
                          <a:latin typeface="Times New Roman" panose="02020603050405020304" pitchFamily="18" charset="0"/>
                          <a:cs typeface="Times New Roman" panose="02020603050405020304" pitchFamily="18" charset="0"/>
                        </a:rPr>
                        <a:t>Addressing Challenges in Skin Cancer Diagnosis: A Convolutional Swin Transformer Approach</a:t>
                      </a:r>
                    </a:p>
                  </a:txBody>
                  <a:tcPr marL="7620" marR="7620" marT="762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a:solidFill>
                        <a:srgbClr val="000000"/>
                      </a:solidFill>
                      <a:prstDash val="solid"/>
                    </a:lnB>
                  </a:tcPr>
                </a:tc>
                <a:tc>
                  <a:txBody>
                    <a:bodyPr/>
                    <a:lstStyle/>
                    <a:p>
                      <a:pPr algn="ctr" fontAlgn="t">
                        <a:buNone/>
                      </a:pPr>
                      <a:r>
                        <a:rPr lang="en-US" sz="1400" b="0" i="0" u="none" strike="noStrike">
                          <a:solidFill>
                            <a:srgbClr val="000000"/>
                          </a:solidFill>
                          <a:effectLst/>
                          <a:latin typeface="Times New Roman" panose="02020603050405020304" pitchFamily="18" charset="0"/>
                          <a:cs typeface="Times New Roman" panose="02020603050405020304" pitchFamily="18" charset="0"/>
                        </a:rPr>
                        <a:t>S. Paraddy and Virupakshappa, 2025</a:t>
                      </a:r>
                    </a:p>
                  </a:txBody>
                  <a:tcPr marL="7620" marR="7620" marT="762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a:solidFill>
                        <a:srgbClr val="000000"/>
                      </a:solidFill>
                      <a:prstDash val="solid"/>
                    </a:lnB>
                  </a:tcPr>
                </a:tc>
                <a:tc>
                  <a:txBody>
                    <a:bodyPr/>
                    <a:lstStyle/>
                    <a:p>
                      <a:pPr algn="ctr" fontAlgn="t">
                        <a:buNone/>
                      </a:pPr>
                      <a:r>
                        <a:rPr lang="en-IN" sz="1400" b="0" i="0" u="sng" strike="noStrike">
                          <a:solidFill>
                            <a:srgbClr val="0563C1"/>
                          </a:solidFill>
                          <a:effectLst/>
                          <a:latin typeface="Times New Roman" panose="02020603050405020304" pitchFamily="18" charset="0"/>
                          <a:cs typeface="Times New Roman" panose="02020603050405020304" pitchFamily="18" charset="0"/>
                          <a:hlinkClick r:id="rId4"/>
                        </a:rPr>
                        <a:t>https://pubmed.ncbi.nlm.nih.gov/39436477/</a:t>
                      </a:r>
                      <a:endParaRPr lang="en-IN" sz="1400" b="0" i="0" u="sng" strike="noStrike">
                        <a:solidFill>
                          <a:srgbClr val="0563C1"/>
                        </a:solidFill>
                        <a:effectLst/>
                        <a:latin typeface="Times New Roman" panose="02020603050405020304" pitchFamily="18" charset="0"/>
                        <a:cs typeface="Times New Roman" panose="02020603050405020304" pitchFamily="18" charset="0"/>
                      </a:endParaRPr>
                    </a:p>
                  </a:txBody>
                  <a:tcPr marL="7620" marR="7620" marT="762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a:solidFill>
                        <a:srgbClr val="000000"/>
                      </a:solidFill>
                      <a:prstDash val="solid"/>
                    </a:lnB>
                  </a:tcPr>
                </a:tc>
                <a:tc>
                  <a:txBody>
                    <a:bodyPr/>
                    <a:lstStyle/>
                    <a:p>
                      <a:pPr algn="ctr" fontAlgn="t">
                        <a:buNone/>
                      </a:pPr>
                      <a:r>
                        <a:rPr lang="en-US" sz="1400" b="0" i="0" u="none" strike="noStrike">
                          <a:solidFill>
                            <a:srgbClr val="000000"/>
                          </a:solidFill>
                          <a:effectLst/>
                          <a:latin typeface="Times New Roman" panose="02020603050405020304" pitchFamily="18" charset="0"/>
                          <a:cs typeface="Times New Roman" panose="02020603050405020304" pitchFamily="18" charset="0"/>
                        </a:rPr>
                        <a:t>Combined CNN feature extraction with Swin Transformer attention layers for diagnostic accuracy improvement.</a:t>
                      </a:r>
                    </a:p>
                  </a:txBody>
                  <a:tcPr marL="7620" marR="7620" marT="762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a:solidFill>
                        <a:srgbClr val="000000"/>
                      </a:solidFill>
                      <a:prstDash val="solid"/>
                    </a:lnB>
                  </a:tcPr>
                </a:tc>
                <a:tc>
                  <a:txBody>
                    <a:bodyPr/>
                    <a:lstStyle/>
                    <a:p>
                      <a:pPr algn="ctr" fontAlgn="t">
                        <a:buNone/>
                      </a:pPr>
                      <a:r>
                        <a:rPr lang="en-US" sz="1400" b="0" i="0" u="none" strike="noStrike">
                          <a:solidFill>
                            <a:srgbClr val="000000"/>
                          </a:solidFill>
                          <a:effectLst/>
                          <a:latin typeface="Times New Roman" panose="02020603050405020304" pitchFamily="18" charset="0"/>
                          <a:cs typeface="Times New Roman" panose="02020603050405020304" pitchFamily="18" charset="0"/>
                        </a:rPr>
                        <a:t>Improved lesion texture recognition and reduced false positives.</a:t>
                      </a:r>
                    </a:p>
                  </a:txBody>
                  <a:tcPr marL="7620" marR="7620" marT="762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a:solidFill>
                        <a:srgbClr val="000000"/>
                      </a:solidFill>
                      <a:prstDash val="solid"/>
                    </a:lnB>
                  </a:tcPr>
                </a:tc>
                <a:tc>
                  <a:txBody>
                    <a:bodyPr/>
                    <a:lstStyle/>
                    <a:p>
                      <a:pPr algn="ctr" fontAlgn="t">
                        <a:buNone/>
                      </a:pPr>
                      <a:r>
                        <a:rPr lang="en-US" sz="1400" b="0" i="0" u="none" strike="noStrike" dirty="0">
                          <a:solidFill>
                            <a:srgbClr val="000000"/>
                          </a:solidFill>
                          <a:effectLst/>
                          <a:latin typeface="Times New Roman" panose="02020603050405020304" pitchFamily="18" charset="0"/>
                          <a:cs typeface="Times New Roman" panose="02020603050405020304" pitchFamily="18" charset="0"/>
                        </a:rPr>
                        <a:t>Limited dataset scale and model not validated in real-world clinical settings.</a:t>
                      </a:r>
                    </a:p>
                  </a:txBody>
                  <a:tcPr marL="7620" marR="7620" marT="7620" marB="0">
                    <a:lnL w="12700" cap="flat" cmpd="sng" algn="ctr">
                      <a:solidFill>
                        <a:srgbClr val="000000"/>
                      </a:solidFill>
                      <a:prstDash val="solid"/>
                      <a:round/>
                      <a:headEnd type="none" w="med" len="med"/>
                      <a:tailEnd type="none" w="med" len="med"/>
                    </a:lnL>
                    <a:lnR w="12700">
                      <a:solidFill>
                        <a:srgbClr val="000000"/>
                      </a:solidFill>
                      <a:prstDash val="solid"/>
                    </a:lnR>
                    <a:lnT w="12700" cap="flat" cmpd="sng" algn="ctr">
                      <a:solidFill>
                        <a:srgbClr val="000000"/>
                      </a:solidFill>
                      <a:prstDash val="solid"/>
                      <a:round/>
                      <a:headEnd type="none" w="med" len="med"/>
                      <a:tailEnd type="none" w="med" len="med"/>
                    </a:lnT>
                    <a:lnB w="12700">
                      <a:solidFill>
                        <a:srgbClr val="000000"/>
                      </a:solidFill>
                      <a:prstDash val="solid"/>
                    </a:lnB>
                  </a:tcPr>
                </a:tc>
                <a:extLst>
                  <a:ext uri="{0D108BD9-81ED-4DB2-BD59-A6C34878D82A}">
                    <a16:rowId xmlns:a16="http://schemas.microsoft.com/office/drawing/2014/main" val="10003"/>
                  </a:ext>
                </a:extLst>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a:extLst>
              <a:ext uri="{FF2B5EF4-FFF2-40B4-BE49-F238E27FC236}">
                <a16:creationId xmlns:a16="http://schemas.microsoft.com/office/drawing/2014/main" id="{7297C855-0434-BF29-340A-7351927E765C}"/>
              </a:ext>
            </a:extLst>
          </p:cNvPr>
          <p:cNvGraphicFramePr>
            <a:graphicFrameLocks noGrp="1"/>
          </p:cNvGraphicFramePr>
          <p:nvPr>
            <p:extLst>
              <p:ext uri="{D42A27DB-BD31-4B8C-83A1-F6EECF244321}">
                <p14:modId xmlns:p14="http://schemas.microsoft.com/office/powerpoint/2010/main" val="2808261811"/>
              </p:ext>
            </p:extLst>
          </p:nvPr>
        </p:nvGraphicFramePr>
        <p:xfrm>
          <a:off x="679450" y="1187387"/>
          <a:ext cx="10822939" cy="4719955"/>
        </p:xfrm>
        <a:graphic>
          <a:graphicData uri="http://schemas.openxmlformats.org/drawingml/2006/table">
            <a:tbl>
              <a:tblPr firstRow="1" bandRow="1">
                <a:tableStyleId>{2D5ABB26-0587-4C30-8999-92F81FD0307C}</a:tableStyleId>
              </a:tblPr>
              <a:tblGrid>
                <a:gridCol w="608330">
                  <a:extLst>
                    <a:ext uri="{9D8B030D-6E8A-4147-A177-3AD203B41FA5}">
                      <a16:colId xmlns:a16="http://schemas.microsoft.com/office/drawing/2014/main" val="20000"/>
                    </a:ext>
                  </a:extLst>
                </a:gridCol>
                <a:gridCol w="1943735">
                  <a:extLst>
                    <a:ext uri="{9D8B030D-6E8A-4147-A177-3AD203B41FA5}">
                      <a16:colId xmlns:a16="http://schemas.microsoft.com/office/drawing/2014/main" val="20001"/>
                    </a:ext>
                  </a:extLst>
                </a:gridCol>
                <a:gridCol w="1619884">
                  <a:extLst>
                    <a:ext uri="{9D8B030D-6E8A-4147-A177-3AD203B41FA5}">
                      <a16:colId xmlns:a16="http://schemas.microsoft.com/office/drawing/2014/main" val="20002"/>
                    </a:ext>
                  </a:extLst>
                </a:gridCol>
                <a:gridCol w="1778001">
                  <a:extLst>
                    <a:ext uri="{9D8B030D-6E8A-4147-A177-3AD203B41FA5}">
                      <a16:colId xmlns:a16="http://schemas.microsoft.com/office/drawing/2014/main" val="20003"/>
                    </a:ext>
                  </a:extLst>
                </a:gridCol>
                <a:gridCol w="1905000">
                  <a:extLst>
                    <a:ext uri="{9D8B030D-6E8A-4147-A177-3AD203B41FA5}">
                      <a16:colId xmlns:a16="http://schemas.microsoft.com/office/drawing/2014/main" val="20004"/>
                    </a:ext>
                  </a:extLst>
                </a:gridCol>
                <a:gridCol w="1421764">
                  <a:extLst>
                    <a:ext uri="{9D8B030D-6E8A-4147-A177-3AD203B41FA5}">
                      <a16:colId xmlns:a16="http://schemas.microsoft.com/office/drawing/2014/main" val="20005"/>
                    </a:ext>
                  </a:extLst>
                </a:gridCol>
                <a:gridCol w="1546225">
                  <a:extLst>
                    <a:ext uri="{9D8B030D-6E8A-4147-A177-3AD203B41FA5}">
                      <a16:colId xmlns:a16="http://schemas.microsoft.com/office/drawing/2014/main" val="20006"/>
                    </a:ext>
                  </a:extLst>
                </a:gridCol>
              </a:tblGrid>
              <a:tr h="643255">
                <a:tc>
                  <a:txBody>
                    <a:bodyPr/>
                    <a:lstStyle/>
                    <a:p>
                      <a:pPr marL="182880">
                        <a:lnSpc>
                          <a:spcPct val="100000"/>
                        </a:lnSpc>
                        <a:spcBef>
                          <a:spcPts val="325"/>
                        </a:spcBef>
                      </a:pPr>
                      <a:r>
                        <a:rPr lang="en-IN" sz="1550" b="1" spc="-25" dirty="0">
                          <a:latin typeface="Calibri"/>
                          <a:cs typeface="Calibri"/>
                        </a:rPr>
                        <a:t>No</a:t>
                      </a:r>
                      <a:endParaRPr lang="en-IN" sz="1550" dirty="0">
                        <a:latin typeface="Calibri"/>
                        <a:cs typeface="Calibri"/>
                      </a:endParaRPr>
                    </a:p>
                  </a:txBody>
                  <a:tcPr marL="0" marR="0" marT="4127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FC000"/>
                    </a:solidFill>
                  </a:tcPr>
                </a:tc>
                <a:tc>
                  <a:txBody>
                    <a:bodyPr/>
                    <a:lstStyle/>
                    <a:p>
                      <a:pPr marL="635" algn="ctr">
                        <a:lnSpc>
                          <a:spcPct val="100000"/>
                        </a:lnSpc>
                        <a:spcBef>
                          <a:spcPts val="325"/>
                        </a:spcBef>
                      </a:pPr>
                      <a:r>
                        <a:rPr lang="en-IN" sz="1550" b="1" spc="-10" dirty="0">
                          <a:latin typeface="Calibri"/>
                          <a:cs typeface="Calibri"/>
                        </a:rPr>
                        <a:t>Title</a:t>
                      </a:r>
                      <a:endParaRPr lang="en-IN" sz="1550" dirty="0">
                        <a:latin typeface="Calibri"/>
                        <a:cs typeface="Calibri"/>
                      </a:endParaRPr>
                    </a:p>
                  </a:txBody>
                  <a:tcPr marL="0" marR="0" marT="41275" marB="0">
                    <a:lnL w="12700">
                      <a:solidFill>
                        <a:srgbClr val="000000"/>
                      </a:solidFill>
                      <a:prstDash val="solid"/>
                    </a:lnL>
                    <a:lnR w="12700">
                      <a:solidFill>
                        <a:srgbClr val="000000"/>
                      </a:solidFill>
                      <a:prstDash val="solid"/>
                    </a:lnR>
                    <a:lnT w="12700">
                      <a:solidFill>
                        <a:srgbClr val="000000"/>
                      </a:solidFill>
                      <a:prstDash val="solid"/>
                    </a:lnT>
                    <a:lnB w="12700" cap="flat" cmpd="sng" algn="ctr">
                      <a:solidFill>
                        <a:srgbClr val="000000"/>
                      </a:solidFill>
                      <a:prstDash val="solid"/>
                      <a:round/>
                      <a:headEnd type="none" w="med" len="med"/>
                      <a:tailEnd type="none" w="med" len="med"/>
                    </a:lnB>
                    <a:solidFill>
                      <a:srgbClr val="FFC000"/>
                    </a:solidFill>
                  </a:tcPr>
                </a:tc>
                <a:tc>
                  <a:txBody>
                    <a:bodyPr/>
                    <a:lstStyle/>
                    <a:p>
                      <a:pPr marL="514984">
                        <a:lnSpc>
                          <a:spcPct val="100000"/>
                        </a:lnSpc>
                        <a:spcBef>
                          <a:spcPts val="325"/>
                        </a:spcBef>
                      </a:pPr>
                      <a:r>
                        <a:rPr lang="en-IN" sz="1550" b="1" spc="-10">
                          <a:latin typeface="Calibri"/>
                          <a:cs typeface="Calibri"/>
                        </a:rPr>
                        <a:t>Author</a:t>
                      </a:r>
                      <a:endParaRPr lang="en-IN" sz="1550">
                        <a:latin typeface="Calibri"/>
                        <a:cs typeface="Calibri"/>
                      </a:endParaRPr>
                    </a:p>
                  </a:txBody>
                  <a:tcPr marL="0" marR="0" marT="41275" marB="0">
                    <a:lnL w="12700">
                      <a:solidFill>
                        <a:srgbClr val="000000"/>
                      </a:solidFill>
                      <a:prstDash val="solid"/>
                    </a:lnL>
                    <a:lnR w="12700">
                      <a:solidFill>
                        <a:srgbClr val="000000"/>
                      </a:solidFill>
                      <a:prstDash val="solid"/>
                    </a:lnR>
                    <a:lnT w="12700">
                      <a:solidFill>
                        <a:srgbClr val="000000"/>
                      </a:solidFill>
                      <a:prstDash val="solid"/>
                    </a:lnT>
                    <a:lnB w="12700" cap="flat" cmpd="sng" algn="ctr">
                      <a:solidFill>
                        <a:srgbClr val="000000"/>
                      </a:solidFill>
                      <a:prstDash val="solid"/>
                      <a:round/>
                      <a:headEnd type="none" w="med" len="med"/>
                      <a:tailEnd type="none" w="med" len="med"/>
                    </a:lnB>
                    <a:solidFill>
                      <a:srgbClr val="FFC000"/>
                    </a:solidFill>
                  </a:tcPr>
                </a:tc>
                <a:tc>
                  <a:txBody>
                    <a:bodyPr/>
                    <a:lstStyle/>
                    <a:p>
                      <a:pPr marL="657225" marR="147955" indent="-494665">
                        <a:lnSpc>
                          <a:spcPct val="104900"/>
                        </a:lnSpc>
                        <a:spcBef>
                          <a:spcPts val="229"/>
                        </a:spcBef>
                      </a:pPr>
                      <a:r>
                        <a:rPr lang="en-IN" sz="1550" b="1" dirty="0">
                          <a:latin typeface="Calibri"/>
                          <a:cs typeface="Calibri"/>
                        </a:rPr>
                        <a:t>Journal</a:t>
                      </a:r>
                      <a:r>
                        <a:rPr lang="en-IN" sz="1550" b="1" spc="130" dirty="0">
                          <a:latin typeface="Calibri"/>
                          <a:cs typeface="Calibri"/>
                        </a:rPr>
                        <a:t> </a:t>
                      </a:r>
                      <a:r>
                        <a:rPr lang="en-IN" sz="1550" b="1" dirty="0">
                          <a:latin typeface="Calibri"/>
                          <a:cs typeface="Calibri"/>
                        </a:rPr>
                        <a:t>Name</a:t>
                      </a:r>
                      <a:r>
                        <a:rPr lang="en-IN" sz="1550" b="1" spc="90" dirty="0">
                          <a:latin typeface="Calibri"/>
                          <a:cs typeface="Calibri"/>
                        </a:rPr>
                        <a:t> </a:t>
                      </a:r>
                      <a:r>
                        <a:rPr lang="en-IN" sz="1550" b="1" spc="-50" dirty="0">
                          <a:latin typeface="Calibri"/>
                          <a:cs typeface="Calibri"/>
                        </a:rPr>
                        <a:t>&amp; </a:t>
                      </a:r>
                      <a:r>
                        <a:rPr lang="en-IN" sz="1550" b="1" spc="-20" dirty="0">
                          <a:latin typeface="Calibri"/>
                          <a:cs typeface="Calibri"/>
                        </a:rPr>
                        <a:t>Year</a:t>
                      </a:r>
                      <a:endParaRPr lang="en-IN" sz="1550" dirty="0">
                        <a:latin typeface="Calibri"/>
                        <a:cs typeface="Calibri"/>
                      </a:endParaRPr>
                    </a:p>
                  </a:txBody>
                  <a:tcPr marL="0" marR="0" marT="29209" marB="0">
                    <a:lnL w="12700">
                      <a:solidFill>
                        <a:srgbClr val="000000"/>
                      </a:solidFill>
                      <a:prstDash val="solid"/>
                    </a:lnL>
                    <a:lnR w="12700">
                      <a:solidFill>
                        <a:srgbClr val="000000"/>
                      </a:solidFill>
                      <a:prstDash val="solid"/>
                    </a:lnR>
                    <a:lnT w="12700">
                      <a:solidFill>
                        <a:srgbClr val="000000"/>
                      </a:solidFill>
                      <a:prstDash val="solid"/>
                    </a:lnT>
                    <a:lnB w="12700" cap="flat" cmpd="sng" algn="ctr">
                      <a:solidFill>
                        <a:srgbClr val="000000"/>
                      </a:solidFill>
                      <a:prstDash val="solid"/>
                      <a:round/>
                      <a:headEnd type="none" w="med" len="med"/>
                      <a:tailEnd type="none" w="med" len="med"/>
                    </a:lnB>
                    <a:solidFill>
                      <a:srgbClr val="FFC000"/>
                    </a:solidFill>
                  </a:tcPr>
                </a:tc>
                <a:tc>
                  <a:txBody>
                    <a:bodyPr/>
                    <a:lstStyle/>
                    <a:p>
                      <a:pPr marL="588010" marR="367030" indent="-208915">
                        <a:lnSpc>
                          <a:spcPct val="104900"/>
                        </a:lnSpc>
                        <a:spcBef>
                          <a:spcPts val="229"/>
                        </a:spcBef>
                      </a:pPr>
                      <a:r>
                        <a:rPr lang="en-IN" sz="1550" b="1" spc="-10">
                          <a:latin typeface="Calibri"/>
                          <a:cs typeface="Calibri"/>
                        </a:rPr>
                        <a:t>Methodology Adapted</a:t>
                      </a:r>
                      <a:endParaRPr lang="en-IN" sz="1550">
                        <a:latin typeface="Calibri"/>
                        <a:cs typeface="Calibri"/>
                      </a:endParaRPr>
                    </a:p>
                  </a:txBody>
                  <a:tcPr marL="0" marR="0" marT="29209" marB="0">
                    <a:lnL w="12700">
                      <a:solidFill>
                        <a:srgbClr val="000000"/>
                      </a:solidFill>
                      <a:prstDash val="solid"/>
                    </a:lnL>
                    <a:lnR w="12700">
                      <a:solidFill>
                        <a:srgbClr val="000000"/>
                      </a:solidFill>
                      <a:prstDash val="solid"/>
                    </a:lnR>
                    <a:lnT w="12700">
                      <a:solidFill>
                        <a:srgbClr val="000000"/>
                      </a:solidFill>
                      <a:prstDash val="solid"/>
                    </a:lnT>
                    <a:lnB w="12700" cap="flat" cmpd="sng" algn="ctr">
                      <a:solidFill>
                        <a:srgbClr val="000000"/>
                      </a:solidFill>
                      <a:prstDash val="solid"/>
                      <a:round/>
                      <a:headEnd type="none" w="med" len="med"/>
                      <a:tailEnd type="none" w="med" len="med"/>
                    </a:lnB>
                    <a:solidFill>
                      <a:srgbClr val="FFC000"/>
                    </a:solidFill>
                  </a:tcPr>
                </a:tc>
                <a:tc>
                  <a:txBody>
                    <a:bodyPr/>
                    <a:lstStyle/>
                    <a:p>
                      <a:pPr marL="254635">
                        <a:lnSpc>
                          <a:spcPct val="100000"/>
                        </a:lnSpc>
                        <a:spcBef>
                          <a:spcPts val="325"/>
                        </a:spcBef>
                      </a:pPr>
                      <a:r>
                        <a:rPr lang="en-IN" sz="1550" b="1" dirty="0">
                          <a:latin typeface="Calibri"/>
                          <a:cs typeface="Calibri"/>
                        </a:rPr>
                        <a:t>Key</a:t>
                      </a:r>
                      <a:r>
                        <a:rPr lang="en-IN" sz="1550" b="1" spc="45" dirty="0">
                          <a:latin typeface="Calibri"/>
                          <a:cs typeface="Calibri"/>
                        </a:rPr>
                        <a:t> </a:t>
                      </a:r>
                      <a:r>
                        <a:rPr lang="en-IN" sz="1550" b="1" spc="-10" dirty="0">
                          <a:latin typeface="Calibri"/>
                          <a:cs typeface="Calibri"/>
                        </a:rPr>
                        <a:t>Findings</a:t>
                      </a:r>
                      <a:endParaRPr lang="en-IN" sz="1550" dirty="0">
                        <a:latin typeface="Calibri"/>
                        <a:cs typeface="Calibri"/>
                      </a:endParaRPr>
                    </a:p>
                  </a:txBody>
                  <a:tcPr marL="0" marR="0" marT="41275" marB="0">
                    <a:lnL w="12700">
                      <a:solidFill>
                        <a:srgbClr val="000000"/>
                      </a:solidFill>
                      <a:prstDash val="solid"/>
                    </a:lnL>
                    <a:lnR w="12700">
                      <a:solidFill>
                        <a:srgbClr val="000000"/>
                      </a:solidFill>
                      <a:prstDash val="solid"/>
                    </a:lnR>
                    <a:lnT w="12700">
                      <a:solidFill>
                        <a:srgbClr val="000000"/>
                      </a:solidFill>
                      <a:prstDash val="solid"/>
                    </a:lnT>
                    <a:lnB w="12700" cap="flat" cmpd="sng" algn="ctr">
                      <a:solidFill>
                        <a:srgbClr val="000000"/>
                      </a:solidFill>
                      <a:prstDash val="solid"/>
                      <a:round/>
                      <a:headEnd type="none" w="med" len="med"/>
                      <a:tailEnd type="none" w="med" len="med"/>
                    </a:lnB>
                    <a:solidFill>
                      <a:srgbClr val="FFC000"/>
                    </a:solidFill>
                  </a:tcPr>
                </a:tc>
                <a:tc>
                  <a:txBody>
                    <a:bodyPr/>
                    <a:lstStyle/>
                    <a:p>
                      <a:pPr marL="19050" algn="ctr">
                        <a:lnSpc>
                          <a:spcPct val="100000"/>
                        </a:lnSpc>
                        <a:spcBef>
                          <a:spcPts val="325"/>
                        </a:spcBef>
                      </a:pPr>
                      <a:r>
                        <a:rPr sz="1550" b="1" spc="-20" dirty="0">
                          <a:latin typeface="Calibri"/>
                          <a:cs typeface="Calibri"/>
                        </a:rPr>
                        <a:t>Gaps</a:t>
                      </a:r>
                      <a:endParaRPr sz="1550">
                        <a:latin typeface="Calibri"/>
                        <a:cs typeface="Calibri"/>
                      </a:endParaRPr>
                    </a:p>
                  </a:txBody>
                  <a:tcPr marL="0" marR="0" marT="41275" marB="0">
                    <a:lnL w="12700">
                      <a:solidFill>
                        <a:srgbClr val="000000"/>
                      </a:solidFill>
                      <a:prstDash val="solid"/>
                    </a:lnL>
                    <a:lnR w="12700">
                      <a:solidFill>
                        <a:srgbClr val="000000"/>
                      </a:solidFill>
                      <a:prstDash val="solid"/>
                    </a:lnR>
                    <a:lnT w="12700">
                      <a:solidFill>
                        <a:srgbClr val="000000"/>
                      </a:solidFill>
                      <a:prstDash val="solid"/>
                    </a:lnT>
                    <a:lnB w="12700" cap="flat" cmpd="sng" algn="ctr">
                      <a:solidFill>
                        <a:srgbClr val="000000"/>
                      </a:solidFill>
                      <a:prstDash val="solid"/>
                      <a:round/>
                      <a:headEnd type="none" w="med" len="med"/>
                      <a:tailEnd type="none" w="med" len="med"/>
                    </a:lnB>
                    <a:solidFill>
                      <a:srgbClr val="FFC000"/>
                    </a:solidFill>
                  </a:tcPr>
                </a:tc>
                <a:extLst>
                  <a:ext uri="{0D108BD9-81ED-4DB2-BD59-A6C34878D82A}">
                    <a16:rowId xmlns:a16="http://schemas.microsoft.com/office/drawing/2014/main" val="10000"/>
                  </a:ext>
                </a:extLst>
              </a:tr>
              <a:tr h="0">
                <a:tc>
                  <a:txBody>
                    <a:bodyPr/>
                    <a:lstStyle/>
                    <a:p>
                      <a:pPr marL="92075" algn="ctr">
                        <a:lnSpc>
                          <a:spcPct val="100000"/>
                        </a:lnSpc>
                        <a:spcBef>
                          <a:spcPts val="265"/>
                        </a:spcBef>
                      </a:pPr>
                      <a:r>
                        <a:rPr lang="en-IN" sz="1400" spc="-50" dirty="0">
                          <a:latin typeface="Calibri"/>
                          <a:cs typeface="Calibri"/>
                        </a:rPr>
                        <a:t>4</a:t>
                      </a:r>
                      <a:endParaRPr sz="1400" dirty="0">
                        <a:latin typeface="Calibri"/>
                        <a:cs typeface="Calibri"/>
                      </a:endParaRPr>
                    </a:p>
                  </a:txBody>
                  <a:tcPr marL="0" marR="0" marT="33655" marB="0">
                    <a:lnL w="12700">
                      <a:solidFill>
                        <a:srgbClr val="000000"/>
                      </a:solidFill>
                      <a:prstDash val="soli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a:solidFill>
                        <a:srgbClr val="000000"/>
                      </a:solidFill>
                      <a:prstDash val="solid"/>
                    </a:lnB>
                  </a:tcPr>
                </a:tc>
                <a:tc>
                  <a:txBody>
                    <a:bodyPr/>
                    <a:lstStyle/>
                    <a:p>
                      <a:pPr algn="ctr" fontAlgn="t">
                        <a:buNone/>
                      </a:pPr>
                      <a:r>
                        <a:rPr lang="en-US" sz="1400" b="0" i="0" u="none" strike="noStrike" dirty="0">
                          <a:solidFill>
                            <a:srgbClr val="000000"/>
                          </a:solidFill>
                          <a:effectLst/>
                          <a:latin typeface="Times New Roman" panose="02020603050405020304" pitchFamily="18" charset="0"/>
                          <a:cs typeface="Times New Roman" panose="02020603050405020304" pitchFamily="18" charset="0"/>
                        </a:rPr>
                        <a:t>An Image is Worth 16x16 Words: Vision Transformer for Image Recognition</a:t>
                      </a:r>
                    </a:p>
                  </a:txBody>
                  <a:tcPr marL="7620" marR="7620" marT="762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t">
                        <a:buNone/>
                      </a:pPr>
                      <a:r>
                        <a:rPr lang="fr-FR" sz="1400" b="0" i="0" u="none" strike="noStrike" dirty="0">
                          <a:solidFill>
                            <a:srgbClr val="000000"/>
                          </a:solidFill>
                          <a:effectLst/>
                          <a:latin typeface="Times New Roman" panose="02020603050405020304" pitchFamily="18" charset="0"/>
                          <a:cs typeface="Times New Roman" panose="02020603050405020304" pitchFamily="18" charset="0"/>
                        </a:rPr>
                        <a:t>A. </a:t>
                      </a:r>
                      <a:r>
                        <a:rPr lang="fr-FR" sz="1400" b="0" i="0" u="none" strike="noStrike" dirty="0" err="1">
                          <a:solidFill>
                            <a:srgbClr val="000000"/>
                          </a:solidFill>
                          <a:effectLst/>
                          <a:latin typeface="Times New Roman" panose="02020603050405020304" pitchFamily="18" charset="0"/>
                          <a:cs typeface="Times New Roman" panose="02020603050405020304" pitchFamily="18" charset="0"/>
                        </a:rPr>
                        <a:t>Dosovitskiy</a:t>
                      </a:r>
                      <a:r>
                        <a:rPr lang="fr-FR" sz="1400" b="0" i="0" u="none" strike="noStrike" dirty="0">
                          <a:solidFill>
                            <a:srgbClr val="000000"/>
                          </a:solidFill>
                          <a:effectLst/>
                          <a:latin typeface="Times New Roman" panose="02020603050405020304" pitchFamily="18" charset="0"/>
                          <a:cs typeface="Times New Roman" panose="02020603050405020304" pitchFamily="18" charset="0"/>
                        </a:rPr>
                        <a:t> et al.</a:t>
                      </a:r>
                    </a:p>
                  </a:txBody>
                  <a:tcPr marL="7620" marR="7620" marT="762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a:solidFill>
                        <a:srgbClr val="000000"/>
                      </a:solidFill>
                      <a:prstDash val="solid"/>
                    </a:lnB>
                  </a:tcPr>
                </a:tc>
                <a:tc>
                  <a:txBody>
                    <a:bodyPr/>
                    <a:lstStyle/>
                    <a:p>
                      <a:pPr algn="ctr" fontAlgn="t">
                        <a:buNone/>
                      </a:pPr>
                      <a:r>
                        <a:rPr lang="en-IN" sz="1400" b="0" i="0" u="sng" strike="noStrike">
                          <a:solidFill>
                            <a:srgbClr val="0563C1"/>
                          </a:solidFill>
                          <a:effectLst/>
                          <a:latin typeface="Times New Roman" panose="02020603050405020304" pitchFamily="18" charset="0"/>
                          <a:cs typeface="Times New Roman" panose="02020603050405020304" pitchFamily="18" charset="0"/>
                          <a:hlinkClick r:id="rId2"/>
                        </a:rPr>
                        <a:t>https://arxiv.org/abs/2010.11929</a:t>
                      </a:r>
                      <a:endParaRPr lang="en-IN" sz="1400" b="0" i="0" u="sng" strike="noStrike">
                        <a:solidFill>
                          <a:srgbClr val="0563C1"/>
                        </a:solidFill>
                        <a:effectLst/>
                        <a:latin typeface="Times New Roman" panose="02020603050405020304" pitchFamily="18" charset="0"/>
                        <a:cs typeface="Times New Roman" panose="02020603050405020304" pitchFamily="18" charset="0"/>
                      </a:endParaRPr>
                    </a:p>
                  </a:txBody>
                  <a:tcPr marL="7620" marR="7620" marT="762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a:solidFill>
                        <a:srgbClr val="000000"/>
                      </a:solidFill>
                      <a:prstDash val="solid"/>
                    </a:lnB>
                  </a:tcPr>
                </a:tc>
                <a:tc>
                  <a:txBody>
                    <a:bodyPr/>
                    <a:lstStyle/>
                    <a:p>
                      <a:pPr algn="ctr" fontAlgn="t">
                        <a:buNone/>
                      </a:pPr>
                      <a:r>
                        <a:rPr lang="en-US" sz="1400" b="0" i="0" u="none" strike="noStrike">
                          <a:solidFill>
                            <a:srgbClr val="000000"/>
                          </a:solidFill>
                          <a:effectLst/>
                          <a:latin typeface="Times New Roman" panose="02020603050405020304" pitchFamily="18" charset="0"/>
                          <a:cs typeface="Times New Roman" panose="02020603050405020304" pitchFamily="18" charset="0"/>
                        </a:rPr>
                        <a:t>Introduced ViT that replaces CNN convolutions with transformer self-attention on image patches.</a:t>
                      </a:r>
                    </a:p>
                  </a:txBody>
                  <a:tcPr marL="7620" marR="7620" marT="762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a:solidFill>
                        <a:srgbClr val="000000"/>
                      </a:solidFill>
                      <a:prstDash val="solid"/>
                    </a:lnB>
                  </a:tcPr>
                </a:tc>
                <a:tc>
                  <a:txBody>
                    <a:bodyPr/>
                    <a:lstStyle/>
                    <a:p>
                      <a:pPr algn="ctr" fontAlgn="t">
                        <a:buNone/>
                      </a:pPr>
                      <a:r>
                        <a:rPr lang="en-US" sz="1400" b="0" i="0" u="none" strike="noStrike">
                          <a:solidFill>
                            <a:srgbClr val="000000"/>
                          </a:solidFill>
                          <a:effectLst/>
                          <a:latin typeface="Times New Roman" panose="02020603050405020304" pitchFamily="18" charset="0"/>
                          <a:cs typeface="Times New Roman" panose="02020603050405020304" pitchFamily="18" charset="0"/>
                        </a:rPr>
                        <a:t>Demonstrated strong performance on large datasets, enabling transformer use in vision tasks.</a:t>
                      </a:r>
                    </a:p>
                  </a:txBody>
                  <a:tcPr marL="7620" marR="7620" marT="762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t">
                        <a:buNone/>
                      </a:pPr>
                      <a:r>
                        <a:rPr lang="en-US" sz="1400" b="0" i="0" u="none" strike="noStrike">
                          <a:solidFill>
                            <a:srgbClr val="000000"/>
                          </a:solidFill>
                          <a:effectLst/>
                          <a:latin typeface="Times New Roman" panose="02020603050405020304" pitchFamily="18" charset="0"/>
                          <a:cs typeface="Times New Roman" panose="02020603050405020304" pitchFamily="18" charset="0"/>
                        </a:rPr>
                        <a:t>Performs poorly on small medical datasets without pretraining and requires extensive computational resources.</a:t>
                      </a:r>
                    </a:p>
                  </a:txBody>
                  <a:tcPr marL="7620" marR="7620" marT="7620" marB="0">
                    <a:lnL w="12700" cap="flat" cmpd="sng" algn="ctr">
                      <a:solidFill>
                        <a:srgbClr val="000000"/>
                      </a:solidFill>
                      <a:prstDash val="solid"/>
                      <a:round/>
                      <a:headEnd type="none" w="med" len="med"/>
                      <a:tailEnd type="none" w="med" len="med"/>
                    </a:lnL>
                    <a:lnR w="12700">
                      <a:solidFill>
                        <a:srgbClr val="000000"/>
                      </a:solidFill>
                      <a:prstDash val="solid"/>
                    </a:lnR>
                    <a:lnT w="12700" cap="flat" cmpd="sng" algn="ctr">
                      <a:solidFill>
                        <a:srgbClr val="000000"/>
                      </a:solidFill>
                      <a:prstDash val="solid"/>
                      <a:round/>
                      <a:headEnd type="none" w="med" len="med"/>
                      <a:tailEnd type="none" w="med" len="med"/>
                    </a:lnT>
                    <a:lnB w="12700">
                      <a:solidFill>
                        <a:srgbClr val="000000"/>
                      </a:solidFill>
                      <a:prstDash val="solid"/>
                    </a:lnB>
                  </a:tcPr>
                </a:tc>
                <a:extLst>
                  <a:ext uri="{0D108BD9-81ED-4DB2-BD59-A6C34878D82A}">
                    <a16:rowId xmlns:a16="http://schemas.microsoft.com/office/drawing/2014/main" val="10002"/>
                  </a:ext>
                </a:extLst>
              </a:tr>
              <a:tr h="894080">
                <a:tc>
                  <a:txBody>
                    <a:bodyPr/>
                    <a:lstStyle/>
                    <a:p>
                      <a:pPr marL="92075" algn="ctr">
                        <a:lnSpc>
                          <a:spcPct val="100000"/>
                        </a:lnSpc>
                        <a:spcBef>
                          <a:spcPts val="285"/>
                        </a:spcBef>
                      </a:pPr>
                      <a:r>
                        <a:rPr lang="en-IN" sz="1400" spc="-50" dirty="0">
                          <a:latin typeface="Calibri"/>
                          <a:cs typeface="Calibri"/>
                        </a:rPr>
                        <a:t>5</a:t>
                      </a:r>
                      <a:endParaRPr sz="1400" dirty="0">
                        <a:latin typeface="Calibri"/>
                        <a:cs typeface="Calibri"/>
                      </a:endParaRPr>
                    </a:p>
                  </a:txBody>
                  <a:tcPr marL="0" marR="0" marT="36195" marB="0">
                    <a:lnL w="12700">
                      <a:solidFill>
                        <a:srgbClr val="000000"/>
                      </a:solidFill>
                      <a:prstDash val="soli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t">
                        <a:buNone/>
                      </a:pPr>
                      <a:r>
                        <a:rPr lang="en-US" sz="1400" b="0" i="0" u="none" strike="noStrike" dirty="0">
                          <a:solidFill>
                            <a:srgbClr val="000000"/>
                          </a:solidFill>
                          <a:effectLst/>
                          <a:latin typeface="Times New Roman" panose="02020603050405020304" pitchFamily="18" charset="0"/>
                          <a:cs typeface="Times New Roman" panose="02020603050405020304" pitchFamily="18" charset="0"/>
                        </a:rPr>
                        <a:t>Swin Transformer: Hierarchical Vision Transformer Using Shifted Windows</a:t>
                      </a:r>
                    </a:p>
                  </a:txBody>
                  <a:tcPr marL="7620" marR="7620" marT="762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t">
                        <a:buNone/>
                      </a:pPr>
                      <a:r>
                        <a:rPr lang="da-DK" sz="1400" b="0" i="0" u="none" strike="noStrike" dirty="0">
                          <a:solidFill>
                            <a:srgbClr val="000000"/>
                          </a:solidFill>
                          <a:effectLst/>
                          <a:latin typeface="Times New Roman" panose="02020603050405020304" pitchFamily="18" charset="0"/>
                          <a:cs typeface="Times New Roman" panose="02020603050405020304" pitchFamily="18" charset="0"/>
                        </a:rPr>
                        <a:t>Z. Liu et al.</a:t>
                      </a:r>
                    </a:p>
                  </a:txBody>
                  <a:tcPr marL="7620" marR="7620" marT="762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t">
                        <a:buNone/>
                      </a:pPr>
                      <a:r>
                        <a:rPr lang="en-IN" sz="1400" b="0" i="0" u="sng" strike="noStrike">
                          <a:solidFill>
                            <a:srgbClr val="0563C1"/>
                          </a:solidFill>
                          <a:effectLst/>
                          <a:latin typeface="Times New Roman" panose="02020603050405020304" pitchFamily="18" charset="0"/>
                          <a:cs typeface="Times New Roman" panose="02020603050405020304" pitchFamily="18" charset="0"/>
                          <a:hlinkClick r:id="rId3"/>
                        </a:rPr>
                        <a:t>https://arxiv.org/abs/2103.14030</a:t>
                      </a:r>
                      <a:endParaRPr lang="en-IN" sz="1400" b="0" i="0" u="sng" strike="noStrike">
                        <a:solidFill>
                          <a:srgbClr val="0563C1"/>
                        </a:solidFill>
                        <a:effectLst/>
                        <a:latin typeface="Times New Roman" panose="02020603050405020304" pitchFamily="18" charset="0"/>
                        <a:cs typeface="Times New Roman" panose="02020603050405020304" pitchFamily="18" charset="0"/>
                      </a:endParaRPr>
                    </a:p>
                  </a:txBody>
                  <a:tcPr marL="7620" marR="7620" marT="762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t">
                        <a:buNone/>
                      </a:pPr>
                      <a:r>
                        <a:rPr lang="en-US" sz="1400" b="0" i="0" u="none" strike="noStrike">
                          <a:solidFill>
                            <a:srgbClr val="000000"/>
                          </a:solidFill>
                          <a:effectLst/>
                          <a:latin typeface="Times New Roman" panose="02020603050405020304" pitchFamily="18" charset="0"/>
                          <a:cs typeface="Times New Roman" panose="02020603050405020304" pitchFamily="18" charset="0"/>
                        </a:rPr>
                        <a:t>Developed hierarchical visual transformer with shifted window attention for efficient computation.</a:t>
                      </a:r>
                    </a:p>
                  </a:txBody>
                  <a:tcPr marL="7620" marR="7620" marT="762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t">
                        <a:buNone/>
                      </a:pPr>
                      <a:r>
                        <a:rPr lang="en-US" sz="1400" b="0" i="0" u="none" strike="noStrike">
                          <a:solidFill>
                            <a:srgbClr val="000000"/>
                          </a:solidFill>
                          <a:effectLst/>
                          <a:latin typeface="Times New Roman" panose="02020603050405020304" pitchFamily="18" charset="0"/>
                          <a:cs typeface="Times New Roman" panose="02020603050405020304" pitchFamily="18" charset="0"/>
                        </a:rPr>
                        <a:t>Achieved state-of-the-art performance on high-resolution image recognition tasks.</a:t>
                      </a:r>
                    </a:p>
                  </a:txBody>
                  <a:tcPr marL="7620" marR="7620" marT="762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t">
                        <a:buNone/>
                      </a:pPr>
                      <a:r>
                        <a:rPr lang="en-US" sz="1400" b="0" i="0" u="none" strike="noStrike" dirty="0">
                          <a:solidFill>
                            <a:srgbClr val="000000"/>
                          </a:solidFill>
                          <a:effectLst/>
                          <a:latin typeface="Times New Roman" panose="02020603050405020304" pitchFamily="18" charset="0"/>
                          <a:cs typeface="Times New Roman" panose="02020603050405020304" pitchFamily="18" charset="0"/>
                        </a:rPr>
                        <a:t>High memory usage and requires adaptation for domain-specific medical applications.</a:t>
                      </a:r>
                    </a:p>
                  </a:txBody>
                  <a:tcPr marL="7620" marR="7620" marT="7620" marB="0">
                    <a:lnL w="12700" cap="flat" cmpd="sng" algn="ctr">
                      <a:solidFill>
                        <a:srgbClr val="000000"/>
                      </a:solidFill>
                      <a:prstDash val="solid"/>
                      <a:round/>
                      <a:headEnd type="none" w="med" len="med"/>
                      <a:tailEnd type="none" w="med" len="med"/>
                    </a:lnL>
                    <a:lnR w="12700">
                      <a:solidFill>
                        <a:srgbClr val="000000"/>
                      </a:solidFill>
                      <a:prstDash val="soli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894080">
                <a:tc>
                  <a:txBody>
                    <a:bodyPr/>
                    <a:lstStyle/>
                    <a:p>
                      <a:pPr marL="92075" algn="ctr">
                        <a:lnSpc>
                          <a:spcPct val="100000"/>
                        </a:lnSpc>
                        <a:spcBef>
                          <a:spcPts val="285"/>
                        </a:spcBef>
                      </a:pPr>
                      <a:r>
                        <a:rPr lang="en-US" sz="1400" dirty="0">
                          <a:latin typeface="Calibri"/>
                          <a:cs typeface="Calibri"/>
                        </a:rPr>
                        <a:t>6</a:t>
                      </a:r>
                      <a:endParaRPr sz="1400" dirty="0">
                        <a:latin typeface="Calibri"/>
                        <a:cs typeface="Calibri"/>
                      </a:endParaRPr>
                    </a:p>
                  </a:txBody>
                  <a:tcPr marL="0" marR="0" marT="36195" marB="0">
                    <a:lnL w="12700">
                      <a:solidFill>
                        <a:srgbClr val="000000"/>
                      </a:solidFill>
                      <a:prstDash val="soli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t">
                        <a:buNone/>
                      </a:pPr>
                      <a:r>
                        <a:rPr lang="en-US" sz="1400" b="0" i="0" u="none" strike="noStrike" dirty="0" err="1">
                          <a:solidFill>
                            <a:srgbClr val="000000"/>
                          </a:solidFill>
                          <a:effectLst/>
                          <a:latin typeface="Times New Roman" panose="02020603050405020304" pitchFamily="18" charset="0"/>
                          <a:cs typeface="Times New Roman" panose="02020603050405020304" pitchFamily="18" charset="0"/>
                        </a:rPr>
                        <a:t>EfficientNet</a:t>
                      </a:r>
                      <a:r>
                        <a:rPr lang="en-US" sz="1400" b="0" i="0" u="none" strike="noStrike" dirty="0">
                          <a:solidFill>
                            <a:srgbClr val="000000"/>
                          </a:solidFill>
                          <a:effectLst/>
                          <a:latin typeface="Times New Roman" panose="02020603050405020304" pitchFamily="18" charset="0"/>
                          <a:cs typeface="Times New Roman" panose="02020603050405020304" pitchFamily="18" charset="0"/>
                        </a:rPr>
                        <a:t>: Rethinking Model Scaling for CNNs</a:t>
                      </a:r>
                    </a:p>
                  </a:txBody>
                  <a:tcPr marL="7620" marR="7620" marT="762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t">
                        <a:buNone/>
                      </a:pPr>
                      <a:r>
                        <a:rPr lang="en-IN" sz="1400" b="0" i="0" u="none" strike="noStrike" dirty="0">
                          <a:solidFill>
                            <a:srgbClr val="000000"/>
                          </a:solidFill>
                          <a:effectLst/>
                          <a:latin typeface="Times New Roman" panose="02020603050405020304" pitchFamily="18" charset="0"/>
                          <a:cs typeface="Times New Roman" panose="02020603050405020304" pitchFamily="18" charset="0"/>
                        </a:rPr>
                        <a:t>M. Tan and Q. Le</a:t>
                      </a:r>
                    </a:p>
                  </a:txBody>
                  <a:tcPr marL="7620" marR="7620" marT="762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t">
                        <a:buNone/>
                      </a:pPr>
                      <a:r>
                        <a:rPr lang="en-IN" sz="1400" b="0" i="0" u="sng" strike="noStrike">
                          <a:solidFill>
                            <a:srgbClr val="0563C1"/>
                          </a:solidFill>
                          <a:effectLst/>
                          <a:latin typeface="Times New Roman" panose="02020603050405020304" pitchFamily="18" charset="0"/>
                          <a:cs typeface="Times New Roman" panose="02020603050405020304" pitchFamily="18" charset="0"/>
                          <a:hlinkClick r:id="rId4"/>
                        </a:rPr>
                        <a:t>https://arxiv.org/abs/1905.11946</a:t>
                      </a:r>
                      <a:endParaRPr lang="en-IN" sz="1400" b="0" i="0" u="sng" strike="noStrike">
                        <a:solidFill>
                          <a:srgbClr val="0563C1"/>
                        </a:solidFill>
                        <a:effectLst/>
                        <a:latin typeface="Times New Roman" panose="02020603050405020304" pitchFamily="18" charset="0"/>
                        <a:cs typeface="Times New Roman" panose="02020603050405020304" pitchFamily="18" charset="0"/>
                      </a:endParaRPr>
                    </a:p>
                  </a:txBody>
                  <a:tcPr marL="7620" marR="7620" marT="762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t">
                        <a:buNone/>
                      </a:pPr>
                      <a:r>
                        <a:rPr lang="en-US" sz="1400" b="0" i="0" u="none" strike="noStrike" dirty="0">
                          <a:solidFill>
                            <a:srgbClr val="000000"/>
                          </a:solidFill>
                          <a:effectLst/>
                          <a:latin typeface="Times New Roman" panose="02020603050405020304" pitchFamily="18" charset="0"/>
                          <a:cs typeface="Times New Roman" panose="02020603050405020304" pitchFamily="18" charset="0"/>
                        </a:rPr>
                        <a:t>Proposed compound scaling strategy to optimize CNN architecture performance and efficiency.</a:t>
                      </a:r>
                    </a:p>
                  </a:txBody>
                  <a:tcPr marL="7620" marR="7620" marT="762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t">
                        <a:buNone/>
                      </a:pPr>
                      <a:r>
                        <a:rPr lang="en-US" sz="1400" b="0" i="0" u="none" strike="noStrike">
                          <a:solidFill>
                            <a:srgbClr val="000000"/>
                          </a:solidFill>
                          <a:effectLst/>
                          <a:latin typeface="Times New Roman" panose="02020603050405020304" pitchFamily="18" charset="0"/>
                          <a:cs typeface="Times New Roman" panose="02020603050405020304" pitchFamily="18" charset="0"/>
                        </a:rPr>
                        <a:t>Provided high accuracy with fewer parameters and lower computational costs.</a:t>
                      </a:r>
                    </a:p>
                  </a:txBody>
                  <a:tcPr marL="7620" marR="7620" marT="762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t">
                        <a:buNone/>
                      </a:pPr>
                      <a:r>
                        <a:rPr lang="en-US" sz="1400" b="0" i="0" u="none" strike="noStrike" dirty="0">
                          <a:solidFill>
                            <a:srgbClr val="000000"/>
                          </a:solidFill>
                          <a:effectLst/>
                          <a:latin typeface="Times New Roman" panose="02020603050405020304" pitchFamily="18" charset="0"/>
                          <a:cs typeface="Times New Roman" panose="02020603050405020304" pitchFamily="18" charset="0"/>
                        </a:rPr>
                        <a:t>Lacks global context learning and may underperform on complex lesion morphology.</a:t>
                      </a:r>
                    </a:p>
                  </a:txBody>
                  <a:tcPr marL="7620" marR="7620" marT="7620" marB="0">
                    <a:lnL w="12700" cap="flat" cmpd="sng" algn="ctr">
                      <a:solidFill>
                        <a:srgbClr val="000000"/>
                      </a:solidFill>
                      <a:prstDash val="solid"/>
                      <a:round/>
                      <a:headEnd type="none" w="med" len="med"/>
                      <a:tailEnd type="none" w="med" len="med"/>
                    </a:lnL>
                    <a:lnR w="12700">
                      <a:solidFill>
                        <a:srgbClr val="000000"/>
                      </a:solidFill>
                      <a:prstDash val="soli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82364390"/>
                  </a:ext>
                </a:extLst>
              </a:tr>
            </a:tbl>
          </a:graphicData>
        </a:graphic>
      </p:graphicFrame>
      <p:sp>
        <p:nvSpPr>
          <p:cNvPr id="6" name="object 4">
            <a:extLst>
              <a:ext uri="{FF2B5EF4-FFF2-40B4-BE49-F238E27FC236}">
                <a16:creationId xmlns:a16="http://schemas.microsoft.com/office/drawing/2014/main" id="{1C236BF8-3392-8464-2575-2AC84387D7FE}"/>
              </a:ext>
            </a:extLst>
          </p:cNvPr>
          <p:cNvSpPr txBox="1">
            <a:spLocks noGrp="1"/>
          </p:cNvSpPr>
          <p:nvPr>
            <p:ph type="dt" sz="half" idx="6"/>
          </p:nvPr>
        </p:nvSpPr>
        <p:spPr>
          <a:xfrm>
            <a:off x="917575" y="6451049"/>
            <a:ext cx="737235" cy="359073"/>
          </a:xfrm>
          <a:prstGeom prst="rect">
            <a:avLst/>
          </a:prstGeom>
        </p:spPr>
        <p:txBody>
          <a:bodyPr vert="horz" wrap="square" lIns="0" tIns="0" rIns="0" bIns="0" rtlCol="0">
            <a:spAutoFit/>
          </a:bodyPr>
          <a:lstStyle/>
          <a:p>
            <a:pPr marL="12700">
              <a:lnSpc>
                <a:spcPts val="1410"/>
              </a:lnSpc>
            </a:pPr>
            <a:r>
              <a:rPr lang="en-US" spc="-10"/>
              <a:t>05-12-</a:t>
            </a:r>
            <a:r>
              <a:rPr lang="en-US" spc="-20"/>
              <a:t>2025</a:t>
            </a:r>
          </a:p>
          <a:p>
            <a:pPr marL="12700">
              <a:lnSpc>
                <a:spcPts val="1410"/>
              </a:lnSpc>
            </a:pPr>
            <a:endParaRPr spc="-20" dirty="0"/>
          </a:p>
        </p:txBody>
      </p:sp>
      <p:sp>
        <p:nvSpPr>
          <p:cNvPr id="9" name="object 5">
            <a:extLst>
              <a:ext uri="{FF2B5EF4-FFF2-40B4-BE49-F238E27FC236}">
                <a16:creationId xmlns:a16="http://schemas.microsoft.com/office/drawing/2014/main" id="{6DA5E854-A849-561A-C34B-27561C80B269}"/>
              </a:ext>
            </a:extLst>
          </p:cNvPr>
          <p:cNvSpPr txBox="1"/>
          <p:nvPr/>
        </p:nvSpPr>
        <p:spPr>
          <a:xfrm>
            <a:off x="4429378" y="6451049"/>
            <a:ext cx="758825" cy="194310"/>
          </a:xfrm>
          <a:prstGeom prst="rect">
            <a:avLst/>
          </a:prstGeom>
        </p:spPr>
        <p:txBody>
          <a:bodyPr vert="horz" wrap="square" lIns="0" tIns="0" rIns="0" bIns="0" rtlCol="0">
            <a:spAutoFit/>
          </a:bodyPr>
          <a:lstStyle/>
          <a:p>
            <a:pPr marL="12700">
              <a:lnSpc>
                <a:spcPts val="1410"/>
              </a:lnSpc>
            </a:pPr>
            <a:r>
              <a:rPr sz="1200" dirty="0">
                <a:solidFill>
                  <a:srgbClr val="888888"/>
                </a:solidFill>
                <a:latin typeface="Times New Roman"/>
                <a:cs typeface="Times New Roman"/>
              </a:rPr>
              <a:t>Review</a:t>
            </a:r>
            <a:r>
              <a:rPr sz="1200" spc="-30" dirty="0">
                <a:solidFill>
                  <a:srgbClr val="888888"/>
                </a:solidFill>
                <a:latin typeface="Times New Roman"/>
                <a:cs typeface="Times New Roman"/>
              </a:rPr>
              <a:t> </a:t>
            </a:r>
            <a:r>
              <a:rPr sz="1200" spc="-25" dirty="0">
                <a:solidFill>
                  <a:srgbClr val="888888"/>
                </a:solidFill>
                <a:latin typeface="Times New Roman"/>
                <a:cs typeface="Times New Roman"/>
              </a:rPr>
              <a:t>No.</a:t>
            </a:r>
            <a:endParaRPr sz="1200" dirty="0">
              <a:latin typeface="Times New Roman"/>
              <a:cs typeface="Times New Roman"/>
            </a:endParaRPr>
          </a:p>
        </p:txBody>
      </p:sp>
      <p:sp>
        <p:nvSpPr>
          <p:cNvPr id="10" name="object 6">
            <a:extLst>
              <a:ext uri="{FF2B5EF4-FFF2-40B4-BE49-F238E27FC236}">
                <a16:creationId xmlns:a16="http://schemas.microsoft.com/office/drawing/2014/main" id="{FCE5E1E0-71E8-9875-0BE5-C3E38A5827CD}"/>
              </a:ext>
            </a:extLst>
          </p:cNvPr>
          <p:cNvSpPr txBox="1">
            <a:spLocks noGrp="1"/>
          </p:cNvSpPr>
          <p:nvPr>
            <p:ph type="ftr" sz="quarter" idx="5"/>
          </p:nvPr>
        </p:nvSpPr>
        <p:spPr>
          <a:xfrm>
            <a:off x="5505148" y="6451049"/>
            <a:ext cx="644525" cy="194309"/>
          </a:xfrm>
          <a:prstGeom prst="rect">
            <a:avLst/>
          </a:prstGeom>
        </p:spPr>
        <p:txBody>
          <a:bodyPr vert="horz" wrap="square" lIns="0" tIns="0" rIns="0" bIns="0" rtlCol="0">
            <a:spAutoFit/>
          </a:bodyPr>
          <a:lstStyle/>
          <a:p>
            <a:pPr marL="12700">
              <a:lnSpc>
                <a:spcPts val="1410"/>
              </a:lnSpc>
            </a:pPr>
            <a:r>
              <a:t>Batch</a:t>
            </a:r>
            <a:r>
              <a:rPr spc="-55"/>
              <a:t> </a:t>
            </a:r>
            <a:r>
              <a:rPr spc="-25"/>
              <a:t>No.</a:t>
            </a:r>
            <a:endParaRPr spc="-25" dirty="0"/>
          </a:p>
        </p:txBody>
      </p:sp>
      <p:sp>
        <p:nvSpPr>
          <p:cNvPr id="11" name="object 7">
            <a:extLst>
              <a:ext uri="{FF2B5EF4-FFF2-40B4-BE49-F238E27FC236}">
                <a16:creationId xmlns:a16="http://schemas.microsoft.com/office/drawing/2014/main" id="{B245968D-5B91-9149-C967-D4A3AD06E571}"/>
              </a:ext>
            </a:extLst>
          </p:cNvPr>
          <p:cNvSpPr txBox="1"/>
          <p:nvPr/>
        </p:nvSpPr>
        <p:spPr>
          <a:xfrm>
            <a:off x="6542944" y="6451049"/>
            <a:ext cx="1223010" cy="194310"/>
          </a:xfrm>
          <a:prstGeom prst="rect">
            <a:avLst/>
          </a:prstGeom>
        </p:spPr>
        <p:txBody>
          <a:bodyPr vert="horz" wrap="square" lIns="0" tIns="0" rIns="0" bIns="0" rtlCol="0">
            <a:spAutoFit/>
          </a:bodyPr>
          <a:lstStyle/>
          <a:p>
            <a:pPr marL="12700">
              <a:lnSpc>
                <a:spcPts val="1410"/>
              </a:lnSpc>
            </a:pPr>
            <a:r>
              <a:rPr sz="1200" spc="-10" dirty="0">
                <a:solidFill>
                  <a:srgbClr val="888888"/>
                </a:solidFill>
                <a:latin typeface="Times New Roman"/>
                <a:cs typeface="Times New Roman"/>
              </a:rPr>
              <a:t>Department</a:t>
            </a:r>
            <a:r>
              <a:rPr sz="1200" spc="-30" dirty="0">
                <a:solidFill>
                  <a:srgbClr val="888888"/>
                </a:solidFill>
                <a:latin typeface="Times New Roman"/>
                <a:cs typeface="Times New Roman"/>
              </a:rPr>
              <a:t> </a:t>
            </a:r>
            <a:r>
              <a:rPr sz="1200" dirty="0">
                <a:solidFill>
                  <a:srgbClr val="888888"/>
                </a:solidFill>
                <a:latin typeface="Times New Roman"/>
                <a:cs typeface="Times New Roman"/>
              </a:rPr>
              <a:t>of</a:t>
            </a:r>
            <a:r>
              <a:rPr sz="1200" spc="50" dirty="0">
                <a:solidFill>
                  <a:srgbClr val="888888"/>
                </a:solidFill>
                <a:latin typeface="Times New Roman"/>
                <a:cs typeface="Times New Roman"/>
              </a:rPr>
              <a:t> </a:t>
            </a:r>
            <a:r>
              <a:rPr sz="1200" spc="-25" dirty="0">
                <a:solidFill>
                  <a:srgbClr val="888888"/>
                </a:solidFill>
                <a:latin typeface="Times New Roman"/>
                <a:cs typeface="Times New Roman"/>
              </a:rPr>
              <a:t>CSE</a:t>
            </a:r>
            <a:endParaRPr sz="1200" dirty="0">
              <a:latin typeface="Times New Roman"/>
              <a:cs typeface="Times New Roman"/>
            </a:endParaRPr>
          </a:p>
        </p:txBody>
      </p:sp>
      <p:sp>
        <p:nvSpPr>
          <p:cNvPr id="12" name="object 8">
            <a:extLst>
              <a:ext uri="{FF2B5EF4-FFF2-40B4-BE49-F238E27FC236}">
                <a16:creationId xmlns:a16="http://schemas.microsoft.com/office/drawing/2014/main" id="{92CC6169-6B03-AEFD-23F5-DFEAEAB23D41}"/>
              </a:ext>
            </a:extLst>
          </p:cNvPr>
          <p:cNvSpPr txBox="1">
            <a:spLocks noGrp="1"/>
          </p:cNvSpPr>
          <p:nvPr>
            <p:ph type="sldNum" sz="quarter" idx="7"/>
          </p:nvPr>
        </p:nvSpPr>
        <p:spPr>
          <a:xfrm>
            <a:off x="11104626" y="6451049"/>
            <a:ext cx="215900" cy="194309"/>
          </a:xfrm>
          <a:prstGeom prst="rect">
            <a:avLst/>
          </a:prstGeom>
        </p:spPr>
        <p:txBody>
          <a:bodyPr vert="horz" wrap="square" lIns="0" tIns="0" rIns="0" bIns="0" rtlCol="0">
            <a:spAutoFit/>
          </a:bodyPr>
          <a:lstStyle/>
          <a:p>
            <a:pPr marL="12700">
              <a:lnSpc>
                <a:spcPts val="1410"/>
              </a:lnSpc>
            </a:pPr>
            <a:fld id="{81D60167-4931-47E6-BA6A-407CBD079E47}" type="slidenum">
              <a:rPr spc="-25" dirty="0"/>
              <a:t>9</a:t>
            </a:fld>
            <a:endParaRPr spc="-25" dirty="0"/>
          </a:p>
        </p:txBody>
      </p:sp>
      <p:sp>
        <p:nvSpPr>
          <p:cNvPr id="2" name="object 2">
            <a:extLst>
              <a:ext uri="{FF2B5EF4-FFF2-40B4-BE49-F238E27FC236}">
                <a16:creationId xmlns:a16="http://schemas.microsoft.com/office/drawing/2014/main" id="{FFC0DE84-BA6A-548E-3CE2-D166BE96A3C6}"/>
              </a:ext>
            </a:extLst>
          </p:cNvPr>
          <p:cNvSpPr txBox="1">
            <a:spLocks noGrp="1"/>
          </p:cNvSpPr>
          <p:nvPr>
            <p:ph type="title"/>
          </p:nvPr>
        </p:nvSpPr>
        <p:spPr>
          <a:xfrm>
            <a:off x="3499865" y="283463"/>
            <a:ext cx="5544820" cy="632460"/>
          </a:xfrm>
          <a:prstGeom prst="rect">
            <a:avLst/>
          </a:prstGeom>
        </p:spPr>
        <p:txBody>
          <a:bodyPr vert="horz" wrap="square" lIns="0" tIns="16510" rIns="0" bIns="0" rtlCol="0">
            <a:spAutoFit/>
          </a:bodyPr>
          <a:lstStyle/>
          <a:p>
            <a:pPr marL="12700">
              <a:lnSpc>
                <a:spcPct val="100000"/>
              </a:lnSpc>
              <a:spcBef>
                <a:spcPts val="130"/>
              </a:spcBef>
            </a:pPr>
            <a:r>
              <a:rPr sz="3950" dirty="0"/>
              <a:t>LITERATURE</a:t>
            </a:r>
            <a:r>
              <a:rPr sz="3950" spc="-185" dirty="0"/>
              <a:t> </a:t>
            </a:r>
            <a:r>
              <a:rPr sz="3950" spc="-10" dirty="0"/>
              <a:t>SURVEY</a:t>
            </a:r>
            <a:endParaRPr sz="3950" dirty="0"/>
          </a:p>
        </p:txBody>
      </p:sp>
    </p:spTree>
    <p:extLst>
      <p:ext uri="{BB962C8B-B14F-4D97-AF65-F5344CB8AC3E}">
        <p14:creationId xmlns:p14="http://schemas.microsoft.com/office/powerpoint/2010/main" val="268842340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538</TotalTime>
  <Words>3437</Words>
  <Application>Microsoft Office PowerPoint</Application>
  <PresentationFormat>Widescreen</PresentationFormat>
  <Paragraphs>424</Paragraphs>
  <Slides>33</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33</vt:i4>
      </vt:variant>
    </vt:vector>
  </HeadingPairs>
  <TitlesOfParts>
    <vt:vector size="38" baseType="lpstr">
      <vt:lpstr>Arial</vt:lpstr>
      <vt:lpstr>Arial MT</vt:lpstr>
      <vt:lpstr>Calibri</vt:lpstr>
      <vt:lpstr>Times New Roman</vt:lpstr>
      <vt:lpstr>Office Theme</vt:lpstr>
      <vt:lpstr>PowerPoint Presentation</vt:lpstr>
      <vt:lpstr>Department of Computer Science and Engineering A Meta-Ensemble Deep Learning Approach Using EfficientFormerV2 and Swin Tiny Transformer for Skin Lesion Classification</vt:lpstr>
      <vt:lpstr>OUTLINE</vt:lpstr>
      <vt:lpstr>ABSTRACT</vt:lpstr>
      <vt:lpstr>ABSTRACT</vt:lpstr>
      <vt:lpstr>INTRODUCTION</vt:lpstr>
      <vt:lpstr>INTRODUCTION</vt:lpstr>
      <vt:lpstr>LITERATURE SURVEY</vt:lpstr>
      <vt:lpstr>LITERATURE SURVEY</vt:lpstr>
      <vt:lpstr>LITERATURE SURVEY</vt:lpstr>
      <vt:lpstr>RESEARCH GAPS</vt:lpstr>
      <vt:lpstr>PROBLEM STATEMENT</vt:lpstr>
      <vt:lpstr>OBJECTIVES</vt:lpstr>
      <vt:lpstr>    FLOW DIAGRAM</vt:lpstr>
      <vt:lpstr>METHODOLOGY</vt:lpstr>
      <vt:lpstr>METHODOLOGY</vt:lpstr>
      <vt:lpstr>How we Addressed Class Imbalance</vt:lpstr>
      <vt:lpstr>How we Addressed Class Imbalance</vt:lpstr>
      <vt:lpstr>IMPLEMENTATION</vt:lpstr>
      <vt:lpstr>IMPLEMENTATION</vt:lpstr>
      <vt:lpstr>IMPLEMENTATION</vt:lpstr>
      <vt:lpstr>RESULTS &amp; ANALYSIS</vt:lpstr>
      <vt:lpstr>RESULTS &amp; ANALYSIS</vt:lpstr>
      <vt:lpstr>RESULTS &amp; ANALYSIS</vt:lpstr>
      <vt:lpstr>RESULTS &amp; ANALYSIS</vt:lpstr>
      <vt:lpstr>RESULTS &amp; ANALYSIS</vt:lpstr>
      <vt:lpstr>CONCLUSION and FUTURE SCOPE</vt:lpstr>
      <vt:lpstr>REFERENCES</vt:lpstr>
      <vt:lpstr>REFERENCES</vt:lpstr>
      <vt:lpstr>REFERENCES</vt:lpstr>
      <vt:lpstr>PowerPoint Presentation</vt:lpstr>
      <vt:lpstr>ACKNOWLEGEMENTS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vinay yelchuri</dc:creator>
  <cp:lastModifiedBy>H MANI</cp:lastModifiedBy>
  <cp:revision>23</cp:revision>
  <dcterms:created xsi:type="dcterms:W3CDTF">2025-11-08T09:40:05Z</dcterms:created>
  <dcterms:modified xsi:type="dcterms:W3CDTF">2025-12-05T06:14:12Z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2024-12-19T00:00:00Z</vt:filetime>
  </property>
  <property fmtid="{D5CDD505-2E9C-101B-9397-08002B2CF9AE}" pid="3" name="LastSaved">
    <vt:filetime>2025-11-08T00:00:00Z</vt:filetime>
  </property>
</Properties>
</file>